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7" r:id="rId2"/>
    <p:sldId id="276" r:id="rId3"/>
  </p:sldIdLst>
  <p:sldSz cx="10693400" cy="7561263"/>
  <p:notesSz cx="6797675" cy="9926638"/>
  <p:defaultTextStyle>
    <a:defPPr>
      <a:defRPr lang="de-DE"/>
    </a:defPPr>
    <a:lvl1pPr marL="0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2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5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6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9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2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4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96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38" algn="l" defTabSz="9142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3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6D7"/>
    <a:srgbClr val="382F2D"/>
    <a:srgbClr val="DDCBA4"/>
    <a:srgbClr val="008578"/>
    <a:srgbClr val="002841"/>
    <a:srgbClr val="002D41"/>
    <a:srgbClr val="CCB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852" autoAdjust="0"/>
  </p:normalViewPr>
  <p:slideViewPr>
    <p:cSldViewPr>
      <p:cViewPr varScale="1">
        <p:scale>
          <a:sx n="67" d="100"/>
          <a:sy n="67" d="100"/>
        </p:scale>
        <p:origin x="1176" y="66"/>
      </p:cViewPr>
      <p:guideLst>
        <p:guide orient="horz" pos="2382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45BBF-1706-40EF-A384-C368A660F164}" type="datetimeFigureOut">
              <a:rPr lang="en-US" smtClean="0"/>
              <a:t>20-Jul-24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5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59CFC-7B79-4E0B-B15C-E42386277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59CFC-7B79-4E0B-B15C-E423862777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4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0 picture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91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0 picture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29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71999" y="725636"/>
            <a:ext cx="9358135" cy="12602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71999" y="2253134"/>
            <a:ext cx="9358135" cy="13953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6753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ctr" defTabSz="914371" rtl="0" eaLnBrk="1" latinLnBrk="0" hangingPunct="1">
        <a:spcBef>
          <a:spcPct val="0"/>
        </a:spcBef>
        <a:buNone/>
        <a:defRPr sz="3600" kern="1200">
          <a:solidFill>
            <a:srgbClr val="002D41"/>
          </a:solidFill>
          <a:latin typeface="TUITypeLight" panose="020B0304030202020203" pitchFamily="34" charset="0"/>
          <a:ea typeface="+mj-ea"/>
          <a:cs typeface="+mj-cs"/>
        </a:defRPr>
      </a:lvl1pPr>
    </p:titleStyle>
    <p:bodyStyle>
      <a:lvl1pPr marL="342889" indent="-342889" algn="ctr" defTabSz="91437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1" kern="1200">
          <a:solidFill>
            <a:srgbClr val="002D41"/>
          </a:solidFill>
          <a:latin typeface="TUITypeLight" panose="020B0304030202020203" pitchFamily="34" charset="0"/>
          <a:ea typeface="+mn-ea"/>
          <a:cs typeface="+mn-cs"/>
        </a:defRPr>
      </a:lvl1pPr>
      <a:lvl2pPr marL="742926" indent="-285740" algn="ctr" defTabSz="914371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rgbClr val="002D41"/>
          </a:solidFill>
          <a:latin typeface="TUITypeLight" panose="020B0304030202020203" pitchFamily="34" charset="0"/>
          <a:ea typeface="+mn-ea"/>
          <a:cs typeface="+mn-cs"/>
        </a:defRPr>
      </a:lvl2pPr>
      <a:lvl3pPr marL="1142963" indent="-228592" algn="ctr" defTabSz="914371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1" kern="1200">
          <a:solidFill>
            <a:srgbClr val="002D41"/>
          </a:solidFill>
          <a:latin typeface="TUITypeLight" panose="020B0304030202020203" pitchFamily="34" charset="0"/>
          <a:ea typeface="+mn-ea"/>
          <a:cs typeface="+mn-cs"/>
        </a:defRPr>
      </a:lvl3pPr>
      <a:lvl4pPr marL="1600148" indent="-228592" algn="ctr" defTabSz="914371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rgbClr val="002D41"/>
          </a:solidFill>
          <a:latin typeface="TUITypeLight" panose="020B0304030202020203" pitchFamily="34" charset="0"/>
          <a:ea typeface="+mn-ea"/>
          <a:cs typeface="+mn-cs"/>
        </a:defRPr>
      </a:lvl4pPr>
      <a:lvl5pPr marL="2057333" indent="-228592" algn="ctr" defTabSz="914371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b="1" kern="1200">
          <a:solidFill>
            <a:srgbClr val="002D41"/>
          </a:solidFill>
          <a:latin typeface="TUITypeLight" panose="020B0304030202020203" pitchFamily="34" charset="0"/>
          <a:ea typeface="+mn-ea"/>
          <a:cs typeface="+mn-cs"/>
        </a:defRPr>
      </a:lvl5pPr>
      <a:lvl6pPr marL="2514518" indent="-228592" algn="l" defTabSz="9143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4" indent="-228592" algn="l" defTabSz="9143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9" indent="-228592" algn="l" defTabSz="9143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73" indent="-228592" algn="l" defTabSz="91437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1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5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1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6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0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6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1" algn="l" defTabSz="9143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69" y="6772276"/>
            <a:ext cx="620509" cy="620509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34909" y="83917"/>
            <a:ext cx="3291611" cy="7259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utura Std Light" panose="020B0402020204020303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690517" y="108224"/>
            <a:ext cx="3291611" cy="7259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utura Std Light" panose="020B0402020204020303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114189" y="108224"/>
            <a:ext cx="3417087" cy="7259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Futura Std Light" panose="020B0402020204020303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753999" y="252239"/>
            <a:ext cx="3255609" cy="58939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GB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RESTAURANTS &amp; BARS</a:t>
            </a:r>
            <a:endParaRPr lang="de-DE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11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 </a:t>
            </a:r>
            <a:endParaRPr lang="de-DE" sz="11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Eagle Main Restaurant</a:t>
            </a:r>
            <a:endParaRPr lang="de-DE" sz="10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Breakfast        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                                                 </a:t>
            </a:r>
            <a:r>
              <a:rPr lang="en-GB" sz="4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07:00 - 10:00</a:t>
            </a:r>
            <a:endParaRPr lang="en-GB" sz="9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Dinner                                                           </a:t>
            </a:r>
            <a:r>
              <a:rPr lang="en-GB" sz="7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</a:t>
            </a:r>
            <a:r>
              <a:rPr lang="en-GB" sz="5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en-GB" sz="3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en-GB" sz="2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 </a:t>
            </a:r>
            <a:r>
              <a:rPr lang="en-GB" sz="3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19:00 - 21:00</a:t>
            </a:r>
            <a:endParaRPr lang="en-GB" sz="9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 err="1">
                <a:solidFill>
                  <a:srgbClr val="382F2D"/>
                </a:solidFill>
                <a:latin typeface="Futura Std Light" panose="020B0402020204020303" pitchFamily="34" charset="0"/>
              </a:rPr>
              <a:t>LateBreakfast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 (</a:t>
            </a:r>
            <a:r>
              <a:rPr lang="en-GB" sz="900" dirty="0" err="1">
                <a:solidFill>
                  <a:srgbClr val="382F2D"/>
                </a:solidFill>
                <a:latin typeface="Futura Std Light" panose="020B0402020204020303" pitchFamily="34" charset="0"/>
              </a:rPr>
              <a:t>NineteenResturant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)            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       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10:30 – 11:30</a:t>
            </a:r>
            <a:endParaRPr lang="de-DE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de-DE" sz="10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Nineteen Restaurant 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( Against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charge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)</a:t>
            </a:r>
            <a:endParaRPr lang="de-DE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Lunch                                                         </a:t>
            </a:r>
            <a:r>
              <a:rPr lang="en-GB" sz="7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      </a:t>
            </a:r>
            <a:r>
              <a:rPr lang="en-GB" sz="3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12:00-16:00</a:t>
            </a:r>
            <a:endParaRPr lang="en-GB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Tea Time                                                           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16:30-17:30</a:t>
            </a:r>
            <a:endParaRPr lang="en-US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de-DE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Ice </a:t>
            </a:r>
            <a:r>
              <a:rPr lang="de-DE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Cream                                                     </a:t>
            </a:r>
            <a:r>
              <a:rPr lang="de-DE" sz="6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de-DE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during open hours</a:t>
            </a:r>
            <a:endParaRPr lang="de-DE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de-DE" sz="10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de-DE" sz="10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Beach Restaurant 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( Against charge)</a:t>
            </a:r>
            <a:endParaRPr lang="en-GB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Drinks Service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                                                   10:00-Sunset</a:t>
            </a:r>
            <a:endParaRPr lang="en-GB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Lunch                                                           </a:t>
            </a:r>
            <a:r>
              <a:rPr lang="en-GB" sz="8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</a:t>
            </a:r>
            <a:r>
              <a:rPr lang="en-GB" sz="3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12:00-16:00</a:t>
            </a:r>
            <a:endParaRPr lang="en-GB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de-DE" sz="10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de-DE" sz="10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Bogey Bar 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( Against charge)</a:t>
            </a:r>
            <a:endParaRPr lang="en-GB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Drinks Service till midnight</a:t>
            </a:r>
            <a:endParaRPr lang="en-US" sz="1000" b="1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en-US" sz="1000" b="1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Dress </a:t>
            </a:r>
            <a:r>
              <a:rPr lang="en-US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C</a:t>
            </a:r>
            <a:r>
              <a:rPr lang="en-US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ode</a:t>
            </a:r>
            <a:r>
              <a:rPr lang="en-US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:</a:t>
            </a:r>
          </a:p>
          <a:p>
            <a:pPr algn="just"/>
            <a:r>
              <a:rPr lang="en-US" sz="9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Smart casual. Shorts and flip flops are not permitted.</a:t>
            </a:r>
            <a:endParaRPr lang="en-US" sz="9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en-GB" sz="1000" b="1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A </a:t>
            </a:r>
            <a:r>
              <a:rPr lang="en-GB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LA CARTE RESTAURANTS</a:t>
            </a:r>
            <a:endParaRPr lang="de-DE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1 complimentary dinner per stay in one of the following a la carte restaurants:</a:t>
            </a:r>
            <a:r>
              <a:rPr lang="de-DE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Nino’s, Amaya,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Makai </a:t>
            </a:r>
            <a:r>
              <a:rPr lang="en-GB" sz="900" dirty="0" err="1" smtClean="0">
                <a:solidFill>
                  <a:srgbClr val="382F2D"/>
                </a:solidFill>
                <a:latin typeface="Futura Std Light" panose="020B0402020204020303" pitchFamily="34" charset="0"/>
              </a:rPr>
              <a:t>Tukai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, </a:t>
            </a:r>
            <a:r>
              <a:rPr lang="en-GB" sz="900" dirty="0" err="1">
                <a:solidFill>
                  <a:srgbClr val="382F2D"/>
                </a:solidFill>
                <a:latin typeface="Futura Std Light" panose="020B0402020204020303" pitchFamily="34" charset="0"/>
              </a:rPr>
              <a:t>Sofra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, Beach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Restaurant, The Grill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or Aqua Restaurant. </a:t>
            </a:r>
          </a:p>
          <a:p>
            <a:pPr algn="just"/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Restaurants are located within the heart of Madinat Makadi.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Pervious booking is required 48 hours before at the touch screen in the lobby.</a:t>
            </a:r>
            <a:endParaRPr lang="en-US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de-DE" sz="5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9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Allergies and dietary requirements – please notify </a:t>
            </a:r>
            <a:r>
              <a:rPr lang="en-US" sz="9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Front desk or Kitchen Chef.</a:t>
            </a:r>
            <a:endParaRPr lang="en-US" sz="9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en-US" sz="900" b="1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en-US" sz="9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ENVIRONMENTAL </a:t>
            </a:r>
            <a:r>
              <a:rPr lang="en-US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AWARENESS</a:t>
            </a:r>
            <a:endParaRPr lang="de-DE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We are extremely concerned of our environment and as such make great efforts to support in all spheres wherever possible. For more information please refer to our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environmental 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boards and TV information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channel.</a:t>
            </a:r>
            <a:endParaRPr lang="en-US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90116" y="111392"/>
            <a:ext cx="3411996" cy="69711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GB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ROOM &amp; KEY CARD</a:t>
            </a:r>
            <a:endParaRPr lang="de-DE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 algn="just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Tea and coffee making facilities are replenished daily</a:t>
            </a:r>
            <a:endParaRPr lang="de-DE" sz="9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 algn="just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1.5L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bottle of water per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room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on daily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basis</a:t>
            </a:r>
          </a:p>
          <a:p>
            <a:pPr algn="just"/>
            <a:endParaRPr lang="en-GB" sz="1400" b="1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SAFE</a:t>
            </a:r>
            <a:endParaRPr lang="de-DE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We kindly ask that all valuables are placed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in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the safe inside the wardrobe, as the hotel cannot accept any responsibility for the loss of these. Please leave the safe open on departure day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.</a:t>
            </a:r>
          </a:p>
          <a:p>
            <a:pPr algn="just"/>
            <a:endParaRPr lang="en-GB" sz="14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TELEPHONE</a:t>
            </a:r>
            <a:endParaRPr lang="de-DE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Please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contact reception by dialling 0. Available 24/7.</a:t>
            </a: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To make national or international calls, please contact our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reception (2 Euro/Minute).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To 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call another room, please dial the respective room number.</a:t>
            </a:r>
            <a:endParaRPr lang="en-GB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en-GB" sz="1400" b="1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RECEPTION</a:t>
            </a:r>
            <a:endParaRPr lang="de-DE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Our 24 hour service will assist with all general questions, and provide relevant information such as directions, limo reservations, bedding, porter service etc.</a:t>
            </a:r>
          </a:p>
          <a:p>
            <a:pPr algn="just"/>
            <a:endParaRPr lang="en-GB" sz="10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Check-in 14:00 pm, check-out 12.00 pm. Late check-out is subject to availability and with extra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charge.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Please 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settle your room bill payment one day before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check-out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. </a:t>
            </a:r>
            <a:endParaRPr lang="en-GB" sz="9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en-GB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Do not pay for the services in cash, sign the check, and pay at the reception desk later. We accept EUR, USD, GBP, EGP or credit cards.</a:t>
            </a:r>
            <a:endParaRPr lang="de-DE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en-GB" sz="14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INTERNET</a:t>
            </a:r>
            <a:endParaRPr lang="de-DE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Please activate your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Wi-Fi and choose JHG network –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enter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your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room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number, first name and your email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address in the appropriate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fields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.</a:t>
            </a:r>
            <a:endParaRPr lang="de-DE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Remember to turn off data roaming to avoid network charges from your operator.</a:t>
            </a:r>
          </a:p>
          <a:p>
            <a:pPr algn="just"/>
            <a:endParaRPr lang="de-DE" sz="14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POOL &amp; BEACH AREA</a:t>
            </a:r>
            <a:endParaRPr lang="de-DE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You will find pool/beach towels inside your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room, change during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your daily turndown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service at 18:00. Outside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of this time please ring reception.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Please bring the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towels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back from the beach to the hotel.</a:t>
            </a:r>
            <a:endParaRPr lang="en-GB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endParaRPr lang="de-DE" sz="10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The reservation of sunbeds is not permitted, and staff is authorised to remove items from sun loungers after extended periods of non-occupancy. </a:t>
            </a:r>
          </a:p>
          <a:p>
            <a:pPr algn="just"/>
            <a:endParaRPr lang="en-GB" sz="14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LAUNDRY &amp; DRY CLEANING  </a:t>
            </a:r>
            <a:endParaRPr lang="de-DE" sz="1000" b="1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A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gainst 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extra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charge. Please refer to laundry list for prices. </a:t>
            </a:r>
            <a:endParaRPr lang="de-DE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</p:txBody>
      </p:sp>
      <p:sp>
        <p:nvSpPr>
          <p:cNvPr id="14" name="Textfeld 31"/>
          <p:cNvSpPr txBox="1"/>
          <p:nvPr/>
        </p:nvSpPr>
        <p:spPr>
          <a:xfrm>
            <a:off x="7191289" y="108224"/>
            <a:ext cx="3472048" cy="7425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2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r>
              <a:rPr lang="en-GB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SERVICES</a:t>
            </a:r>
            <a:r>
              <a:rPr lang="en-GB" sz="10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</a:p>
          <a:p>
            <a:endParaRPr lang="en-GB" sz="105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r>
              <a:rPr lang="en-US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Free of Charge</a:t>
            </a:r>
            <a:endParaRPr lang="de-DE" sz="10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indent="-171444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Upon 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request 1 day in advance book via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reception:</a:t>
            </a:r>
          </a:p>
          <a:p>
            <a:pPr marL="628592" lvl="1" indent="-171450">
              <a:buFont typeface="Trebuchet MS" panose="020B0603020202020204" pitchFamily="34" charset="0"/>
              <a:buChar char="-"/>
            </a:pP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Wake 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up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call</a:t>
            </a:r>
          </a:p>
          <a:p>
            <a:pPr marL="628592" lvl="1" indent="-171450">
              <a:buFont typeface="Trebuchet MS" panose="020B0603020202020204" pitchFamily="34" charset="0"/>
              <a:buChar char="-"/>
            </a:pP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Lunch/Breakfast box</a:t>
            </a:r>
          </a:p>
          <a:p>
            <a:pPr marL="628592" lvl="1" indent="-171450">
              <a:buFont typeface="Trebuchet MS" panose="020B0603020202020204" pitchFamily="34" charset="0"/>
              <a:buChar char="-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Tennis court at Jaz Makadi Star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(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Floodlight 100 le/h) 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GYM  08:00-20:00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Health Club 14:00-18:00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Shuttle bus service to the beach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Wheelchairs upon request and subject to availability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ATMs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are located in Souk Makadi, beside La </a:t>
            </a:r>
            <a:r>
              <a:rPr lang="en-GB" sz="900" dirty="0" err="1">
                <a:solidFill>
                  <a:srgbClr val="382F2D"/>
                </a:solidFill>
                <a:latin typeface="Futura Std Light" panose="020B0402020204020303" pitchFamily="34" charset="0"/>
              </a:rPr>
              <a:t>Loca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and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in Jaz Aquaviva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hotel</a:t>
            </a:r>
            <a:endParaRPr lang="en-GB" sz="8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US" sz="10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</a:t>
            </a:r>
            <a:r>
              <a:rPr lang="en-US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Sport &amp; Entertainment</a:t>
            </a:r>
          </a:p>
          <a:p>
            <a:pPr marL="171444" indent="-171444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D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aytime soft activities</a:t>
            </a:r>
            <a:endParaRPr lang="en-US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Daily evening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entertainment in Bogey Bar.</a:t>
            </a:r>
            <a:endParaRPr lang="en-US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    Please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refer to info boards for a full breakdown. </a:t>
            </a:r>
            <a:endParaRPr lang="en-US" sz="8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r>
              <a:rPr lang="en-GB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Extra </a:t>
            </a:r>
            <a:r>
              <a:rPr lang="en-GB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Charge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Room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service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Minibar beverages, juice, sparkling water and snacks are at extra charge. Please notice the minibar list in your room</a:t>
            </a:r>
            <a:endParaRPr lang="de-DE" sz="9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Telephone: national &amp; international calls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Limousine service, airport pick-up and drop-off 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Shisha Corner at Jaz Makadi Saraya</a:t>
            </a:r>
            <a:endParaRPr lang="en-GB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Makadi 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Water World Aqua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park  10:00-17:00 at Jaz Aqua viva</a:t>
            </a:r>
            <a:endParaRPr lang="en-GB" sz="900" dirty="0" smtClean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Doctor 12:00-13:00 at the clinic and Pharmacy (3</a:t>
            </a:r>
            <a:r>
              <a:rPr lang="en-US" sz="900" baseline="300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rd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party)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Mividaspa: spa center &amp; beauty salon</a:t>
            </a:r>
            <a:endParaRPr lang="de-DE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Diving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center, surf 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centre, water sports and camel riding</a:t>
            </a:r>
            <a:endParaRPr lang="en-GB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Golf course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: A superb 18 hole championship golf course, a fun 9 hole par 3 course, plus excellent training facilities</a:t>
            </a:r>
          </a:p>
          <a:p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      for more information please contact the Golf Club.</a:t>
            </a:r>
            <a:endParaRPr lang="en-GB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>
              <a:buFont typeface="Arial" panose="020B0604020202020204" pitchFamily="34" charset="0"/>
              <a:buChar char="•"/>
            </a:pPr>
            <a:endParaRPr lang="en-GB" sz="8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algn="just"/>
            <a:r>
              <a:rPr lang="en-GB" sz="1000" b="1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TAKE </a:t>
            </a:r>
            <a:r>
              <a:rPr lang="en-GB" sz="1000" b="1" dirty="0">
                <a:solidFill>
                  <a:srgbClr val="382F2D"/>
                </a:solidFill>
                <a:latin typeface="Futura Std Light" panose="020B0402020204020303" pitchFamily="34" charset="0"/>
              </a:rPr>
              <a:t>CARE</a:t>
            </a:r>
          </a:p>
          <a:p>
            <a:pPr marL="171444" indent="-171444" algn="just">
              <a:buFont typeface="Arial" panose="020B0604020202020204" pitchFamily="34" charset="0"/>
              <a:buChar char="•"/>
            </a:pP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Avoid direct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sunlight especially between 11:00-15:00. Temperatures can reach 45+, which might cause burns and severe dehydration.</a:t>
            </a:r>
          </a:p>
          <a:p>
            <a:pPr marL="171444" indent="-171444" algn="just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Drink water continuously throughout the day. Water is provided in all hotel bars. Dehydration causes upset stomach, dizziness, nausea and headaches.</a:t>
            </a:r>
            <a:endParaRPr lang="de-DE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Always </a:t>
            </a:r>
            <a:r>
              <a:rPr lang="en-US" sz="900">
                <a:solidFill>
                  <a:srgbClr val="382F2D"/>
                </a:solidFill>
                <a:latin typeface="Futura Std Light" panose="020B0402020204020303" pitchFamily="34" charset="0"/>
              </a:rPr>
              <a:t>use </a:t>
            </a:r>
            <a:r>
              <a:rPr lang="en-US" sz="900" smtClean="0">
                <a:solidFill>
                  <a:srgbClr val="382F2D"/>
                </a:solidFill>
                <a:latin typeface="Futura Std Light" panose="020B0402020204020303" pitchFamily="34" charset="0"/>
              </a:rPr>
              <a:t>sunscreen 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with sunblock to avoid sunburns. Wear a headgear when explored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to 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the sun.</a:t>
            </a:r>
          </a:p>
          <a:p>
            <a:pPr marL="171444" indent="-171444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Avoid sudden changes in temperature (from warm to cold and vice versa). Give your body a few minutes to get used to the new </a:t>
            </a:r>
            <a:r>
              <a:rPr lang="en-US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temperature. Sudden</a:t>
            </a:r>
            <a:r>
              <a:rPr lang="en-GB" sz="900" dirty="0" smtClean="0">
                <a:solidFill>
                  <a:srgbClr val="382F2D"/>
                </a:solidFill>
                <a:latin typeface="Futura Std Light" panose="020B0402020204020303" pitchFamily="34" charset="0"/>
              </a:rPr>
              <a:t> temperature </a:t>
            </a:r>
            <a:r>
              <a:rPr lang="en-GB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changes can cause health issues, p</a:t>
            </a: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lease do not make your air conditioning in the room colder than 25 degrees.</a:t>
            </a:r>
          </a:p>
          <a:p>
            <a:pPr marL="171444" indent="-171444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Please note that due to fire regulations, smoking of hookahs / shisha in the room is not allowed.</a:t>
            </a:r>
            <a:endParaRPr lang="de-DE" sz="900" dirty="0">
              <a:solidFill>
                <a:srgbClr val="382F2D"/>
              </a:solidFill>
              <a:latin typeface="Futura Std Light" panose="020B0402020204020303" pitchFamily="34" charset="0"/>
            </a:endParaRPr>
          </a:p>
          <a:p>
            <a:pPr marL="171444" indent="-171444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382F2D"/>
                </a:solidFill>
                <a:latin typeface="Futura Std Light" panose="020B0402020204020303" pitchFamily="34" charset="0"/>
              </a:rPr>
              <a:t>The use of third-party providers outside the hotel (e.g. shops, limousines, etc.) is at your own responsibility.</a:t>
            </a:r>
          </a:p>
        </p:txBody>
      </p:sp>
    </p:spTree>
    <p:extLst>
      <p:ext uri="{BB962C8B-B14F-4D97-AF65-F5344CB8AC3E}">
        <p14:creationId xmlns:p14="http://schemas.microsoft.com/office/powerpoint/2010/main" val="117959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 t="-490" r="29428" b="490"/>
          <a:stretch/>
        </p:blipFill>
        <p:spPr>
          <a:xfrm>
            <a:off x="7130837" y="-1"/>
            <a:ext cx="3562564" cy="57248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3636" y="5580831"/>
            <a:ext cx="10707036" cy="1980433"/>
          </a:xfrm>
          <a:prstGeom prst="rect">
            <a:avLst/>
          </a:prstGeom>
          <a:solidFill>
            <a:srgbClr val="382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42244" y="6172965"/>
            <a:ext cx="187220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 dirty="0">
                <a:solidFill>
                  <a:schemeClr val="bg1"/>
                </a:solidFill>
                <a:latin typeface="Futura Std Light" panose="020B0402020204020303" pitchFamily="34" charset="0"/>
              </a:rPr>
              <a:t>Please scan the QR code for hotel in-stay survey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36" y="0"/>
            <a:ext cx="7160535" cy="55808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4132" y="6191040"/>
            <a:ext cx="86409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96" y="252239"/>
            <a:ext cx="1851334" cy="5760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78948" y="5812668"/>
            <a:ext cx="2808312" cy="62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Futura Std Light" panose="020B0402020204020303" pitchFamily="34" charset="0"/>
              </a:rPr>
              <a:t>WELCOME TO</a:t>
            </a:r>
          </a:p>
          <a:p>
            <a:pPr>
              <a:lnSpc>
                <a:spcPts val="21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Futura Std Light" panose="020B0402020204020303" pitchFamily="34" charset="0"/>
              </a:rPr>
              <a:t>STEIGENBERGER MAKADI</a:t>
            </a:r>
            <a:endParaRPr lang="en-US" sz="1600" b="1" dirty="0">
              <a:solidFill>
                <a:schemeClr val="bg1"/>
              </a:solidFill>
              <a:latin typeface="Futura Std Light" panose="020B04020202040203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30877" y="5895397"/>
            <a:ext cx="104055" cy="456572"/>
          </a:xfrm>
          <a:prstGeom prst="rect">
            <a:avLst/>
          </a:prstGeom>
          <a:solidFill>
            <a:srgbClr val="DDCB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8" y="6245046"/>
            <a:ext cx="756084" cy="7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90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6476</TotalTime>
  <Words>695</Words>
  <Application>Microsoft Office PowerPoint</Application>
  <PresentationFormat>Custom</PresentationFormat>
  <Paragraphs>105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Futura Std Light</vt:lpstr>
      <vt:lpstr>Trebuchet MS</vt:lpstr>
      <vt:lpstr>TUITypeLight</vt:lpstr>
      <vt:lpstr>Larissa</vt:lpstr>
      <vt:lpstr>PowerPoint Presentation</vt:lpstr>
      <vt:lpstr>PowerPoint Presentation</vt:lpstr>
    </vt:vector>
  </TitlesOfParts>
  <Company>TUI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Sasse, Constantin</dc:creator>
  <cp:lastModifiedBy>GR Palms</cp:lastModifiedBy>
  <cp:revision>300</cp:revision>
  <cp:lastPrinted>2024-04-01T07:52:59Z</cp:lastPrinted>
  <dcterms:created xsi:type="dcterms:W3CDTF">2015-03-11T08:02:30Z</dcterms:created>
  <dcterms:modified xsi:type="dcterms:W3CDTF">2024-07-20T11:49:51Z</dcterms:modified>
</cp:coreProperties>
</file>