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
  </p:notesMasterIdLst>
  <p:sldIdLst>
    <p:sldId id="256" r:id="rId2"/>
    <p:sldId id="257" r:id="rId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8A8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8963" autoAdjust="0"/>
    <p:restoredTop sz="94660"/>
  </p:normalViewPr>
  <p:slideViewPr>
    <p:cSldViewPr snapToGrid="0">
      <p:cViewPr varScale="1">
        <p:scale>
          <a:sx n="91" d="100"/>
          <a:sy n="91" d="100"/>
        </p:scale>
        <p:origin x="348" y="10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viewProps" Target="viewProps.xml"/><Relationship Id="rId5" Type="http://schemas.openxmlformats.org/officeDocument/2006/relationships/presProps" Target="presProps.xml"/><Relationship Id="rId4"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F25D198-CA40-4A0F-9381-D54D5248B22A}" type="datetimeFigureOut">
              <a:rPr lang="en-US" smtClean="0"/>
              <a:t>8/27/2024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0619B26-4088-4C1D-AF23-2A3BFD9951BB}" type="slidenum">
              <a:rPr lang="en-US" smtClean="0"/>
              <a:t>‹#›</a:t>
            </a:fld>
            <a:endParaRPr lang="en-US"/>
          </a:p>
        </p:txBody>
      </p:sp>
    </p:spTree>
    <p:extLst>
      <p:ext uri="{BB962C8B-B14F-4D97-AF65-F5344CB8AC3E}">
        <p14:creationId xmlns:p14="http://schemas.microsoft.com/office/powerpoint/2010/main" val="158231484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0619B26-4088-4C1D-AF23-2A3BFD9951BB}" type="slidenum">
              <a:rPr lang="en-US" smtClean="0"/>
              <a:t>1</a:t>
            </a:fld>
            <a:endParaRPr lang="en-US"/>
          </a:p>
        </p:txBody>
      </p:sp>
    </p:spTree>
    <p:extLst>
      <p:ext uri="{BB962C8B-B14F-4D97-AF65-F5344CB8AC3E}">
        <p14:creationId xmlns:p14="http://schemas.microsoft.com/office/powerpoint/2010/main" val="90091860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B44BE564-EED8-4C3F-B019-2A704CAC04CD}" type="datetimeFigureOut">
              <a:rPr lang="en-US" smtClean="0"/>
              <a:t>8/27/2024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C961A43-CEA3-49A4-ACDD-F14DA018F2D1}" type="slidenum">
              <a:rPr lang="en-US" smtClean="0"/>
              <a:t>‹#›</a:t>
            </a:fld>
            <a:endParaRPr lang="en-US"/>
          </a:p>
        </p:txBody>
      </p:sp>
    </p:spTree>
    <p:extLst>
      <p:ext uri="{BB962C8B-B14F-4D97-AF65-F5344CB8AC3E}">
        <p14:creationId xmlns:p14="http://schemas.microsoft.com/office/powerpoint/2010/main" val="121017555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44BE564-EED8-4C3F-B019-2A704CAC04CD}" type="datetimeFigureOut">
              <a:rPr lang="en-US" smtClean="0"/>
              <a:t>8/27/2024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C961A43-CEA3-49A4-ACDD-F14DA018F2D1}" type="slidenum">
              <a:rPr lang="en-US" smtClean="0"/>
              <a:t>‹#›</a:t>
            </a:fld>
            <a:endParaRPr lang="en-US"/>
          </a:p>
        </p:txBody>
      </p:sp>
    </p:spTree>
    <p:extLst>
      <p:ext uri="{BB962C8B-B14F-4D97-AF65-F5344CB8AC3E}">
        <p14:creationId xmlns:p14="http://schemas.microsoft.com/office/powerpoint/2010/main" val="408580309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44BE564-EED8-4C3F-B019-2A704CAC04CD}" type="datetimeFigureOut">
              <a:rPr lang="en-US" smtClean="0"/>
              <a:t>8/27/2024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C961A43-CEA3-49A4-ACDD-F14DA018F2D1}" type="slidenum">
              <a:rPr lang="en-US" smtClean="0"/>
              <a:t>‹#›</a:t>
            </a:fld>
            <a:endParaRPr lang="en-US"/>
          </a:p>
        </p:txBody>
      </p:sp>
    </p:spTree>
    <p:extLst>
      <p:ext uri="{BB962C8B-B14F-4D97-AF65-F5344CB8AC3E}">
        <p14:creationId xmlns:p14="http://schemas.microsoft.com/office/powerpoint/2010/main" val="132180481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44BE564-EED8-4C3F-B019-2A704CAC04CD}" type="datetimeFigureOut">
              <a:rPr lang="en-US" smtClean="0"/>
              <a:t>8/27/2024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C961A43-CEA3-49A4-ACDD-F14DA018F2D1}" type="slidenum">
              <a:rPr lang="en-US" smtClean="0"/>
              <a:t>‹#›</a:t>
            </a:fld>
            <a:endParaRPr lang="en-US"/>
          </a:p>
        </p:txBody>
      </p:sp>
    </p:spTree>
    <p:extLst>
      <p:ext uri="{BB962C8B-B14F-4D97-AF65-F5344CB8AC3E}">
        <p14:creationId xmlns:p14="http://schemas.microsoft.com/office/powerpoint/2010/main" val="32141709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B44BE564-EED8-4C3F-B019-2A704CAC04CD}" type="datetimeFigureOut">
              <a:rPr lang="en-US" smtClean="0"/>
              <a:t>8/27/2024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C961A43-CEA3-49A4-ACDD-F14DA018F2D1}" type="slidenum">
              <a:rPr lang="en-US" smtClean="0"/>
              <a:t>‹#›</a:t>
            </a:fld>
            <a:endParaRPr lang="en-US"/>
          </a:p>
        </p:txBody>
      </p:sp>
    </p:spTree>
    <p:extLst>
      <p:ext uri="{BB962C8B-B14F-4D97-AF65-F5344CB8AC3E}">
        <p14:creationId xmlns:p14="http://schemas.microsoft.com/office/powerpoint/2010/main" val="15289527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B44BE564-EED8-4C3F-B019-2A704CAC04CD}" type="datetimeFigureOut">
              <a:rPr lang="en-US" smtClean="0"/>
              <a:t>8/27/2024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C961A43-CEA3-49A4-ACDD-F14DA018F2D1}" type="slidenum">
              <a:rPr lang="en-US" smtClean="0"/>
              <a:t>‹#›</a:t>
            </a:fld>
            <a:endParaRPr lang="en-US"/>
          </a:p>
        </p:txBody>
      </p:sp>
    </p:spTree>
    <p:extLst>
      <p:ext uri="{BB962C8B-B14F-4D97-AF65-F5344CB8AC3E}">
        <p14:creationId xmlns:p14="http://schemas.microsoft.com/office/powerpoint/2010/main" val="80741511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B44BE564-EED8-4C3F-B019-2A704CAC04CD}" type="datetimeFigureOut">
              <a:rPr lang="en-US" smtClean="0"/>
              <a:t>8/27/2024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C961A43-CEA3-49A4-ACDD-F14DA018F2D1}" type="slidenum">
              <a:rPr lang="en-US" smtClean="0"/>
              <a:t>‹#›</a:t>
            </a:fld>
            <a:endParaRPr lang="en-US"/>
          </a:p>
        </p:txBody>
      </p:sp>
    </p:spTree>
    <p:extLst>
      <p:ext uri="{BB962C8B-B14F-4D97-AF65-F5344CB8AC3E}">
        <p14:creationId xmlns:p14="http://schemas.microsoft.com/office/powerpoint/2010/main" val="34018034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B44BE564-EED8-4C3F-B019-2A704CAC04CD}" type="datetimeFigureOut">
              <a:rPr lang="en-US" smtClean="0"/>
              <a:t>8/27/2024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C961A43-CEA3-49A4-ACDD-F14DA018F2D1}" type="slidenum">
              <a:rPr lang="en-US" smtClean="0"/>
              <a:t>‹#›</a:t>
            </a:fld>
            <a:endParaRPr lang="en-US"/>
          </a:p>
        </p:txBody>
      </p:sp>
    </p:spTree>
    <p:extLst>
      <p:ext uri="{BB962C8B-B14F-4D97-AF65-F5344CB8AC3E}">
        <p14:creationId xmlns:p14="http://schemas.microsoft.com/office/powerpoint/2010/main" val="9912317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44BE564-EED8-4C3F-B019-2A704CAC04CD}" type="datetimeFigureOut">
              <a:rPr lang="en-US" smtClean="0"/>
              <a:t>8/27/2024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C961A43-CEA3-49A4-ACDD-F14DA018F2D1}" type="slidenum">
              <a:rPr lang="en-US" smtClean="0"/>
              <a:t>‹#›</a:t>
            </a:fld>
            <a:endParaRPr lang="en-US"/>
          </a:p>
        </p:txBody>
      </p:sp>
    </p:spTree>
    <p:extLst>
      <p:ext uri="{BB962C8B-B14F-4D97-AF65-F5344CB8AC3E}">
        <p14:creationId xmlns:p14="http://schemas.microsoft.com/office/powerpoint/2010/main" val="243600391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B44BE564-EED8-4C3F-B019-2A704CAC04CD}" type="datetimeFigureOut">
              <a:rPr lang="en-US" smtClean="0"/>
              <a:t>8/27/2024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C961A43-CEA3-49A4-ACDD-F14DA018F2D1}" type="slidenum">
              <a:rPr lang="en-US" smtClean="0"/>
              <a:t>‹#›</a:t>
            </a:fld>
            <a:endParaRPr lang="en-US"/>
          </a:p>
        </p:txBody>
      </p:sp>
    </p:spTree>
    <p:extLst>
      <p:ext uri="{BB962C8B-B14F-4D97-AF65-F5344CB8AC3E}">
        <p14:creationId xmlns:p14="http://schemas.microsoft.com/office/powerpoint/2010/main" val="1644845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B44BE564-EED8-4C3F-B019-2A704CAC04CD}" type="datetimeFigureOut">
              <a:rPr lang="en-US" smtClean="0"/>
              <a:t>8/27/2024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C961A43-CEA3-49A4-ACDD-F14DA018F2D1}" type="slidenum">
              <a:rPr lang="en-US" smtClean="0"/>
              <a:t>‹#›</a:t>
            </a:fld>
            <a:endParaRPr lang="en-US"/>
          </a:p>
        </p:txBody>
      </p:sp>
    </p:spTree>
    <p:extLst>
      <p:ext uri="{BB962C8B-B14F-4D97-AF65-F5344CB8AC3E}">
        <p14:creationId xmlns:p14="http://schemas.microsoft.com/office/powerpoint/2010/main" val="255797079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44BE564-EED8-4C3F-B019-2A704CAC04CD}" type="datetimeFigureOut">
              <a:rPr lang="en-US" smtClean="0"/>
              <a:t>8/27/2024</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C961A43-CEA3-49A4-ACDD-F14DA018F2D1}" type="slidenum">
              <a:rPr lang="en-US" smtClean="0"/>
              <a:t>‹#›</a:t>
            </a:fld>
            <a:endParaRPr lang="en-US"/>
          </a:p>
        </p:txBody>
      </p:sp>
    </p:spTree>
    <p:extLst>
      <p:ext uri="{BB962C8B-B14F-4D97-AF65-F5344CB8AC3E}">
        <p14:creationId xmlns:p14="http://schemas.microsoft.com/office/powerpoint/2010/main" val="255098242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5652655"/>
            <a:ext cx="12192000" cy="1186386"/>
          </a:xfrm>
          <a:prstGeom prst="rect">
            <a:avLst/>
          </a:prstGeom>
          <a:solidFill>
            <a:srgbClr val="008A8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p:cNvSpPr txBox="1"/>
          <p:nvPr/>
        </p:nvSpPr>
        <p:spPr>
          <a:xfrm>
            <a:off x="9019309" y="6061182"/>
            <a:ext cx="2813847" cy="369332"/>
          </a:xfrm>
          <a:prstGeom prst="rect">
            <a:avLst/>
          </a:prstGeom>
          <a:noFill/>
        </p:spPr>
        <p:txBody>
          <a:bodyPr wrap="none" rtlCol="0">
            <a:spAutoFit/>
          </a:bodyPr>
          <a:lstStyle/>
          <a:p>
            <a:r>
              <a:rPr lang="en-US" dirty="0" smtClean="0">
                <a:solidFill>
                  <a:schemeClr val="bg1"/>
                </a:solidFill>
              </a:rPr>
              <a:t>www.jazhotels.com    19380</a:t>
            </a:r>
            <a:endParaRPr lang="en-US" dirty="0">
              <a:solidFill>
                <a:schemeClr val="bg1"/>
              </a:solidFill>
            </a:endParaRPr>
          </a:p>
        </p:txBody>
      </p:sp>
      <p:cxnSp>
        <p:nvCxnSpPr>
          <p:cNvPr id="8" name="Straight Connector 7"/>
          <p:cNvCxnSpPr/>
          <p:nvPr/>
        </p:nvCxnSpPr>
        <p:spPr>
          <a:xfrm flipH="1">
            <a:off x="11037450" y="6020325"/>
            <a:ext cx="2892" cy="451045"/>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pic>
        <p:nvPicPr>
          <p:cNvPr id="13" name="Picture 1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7246961" cy="5658818"/>
          </a:xfrm>
          <a:prstGeom prst="rect">
            <a:avLst/>
          </a:prstGeom>
        </p:spPr>
      </p:pic>
      <p:sp>
        <p:nvSpPr>
          <p:cNvPr id="14" name="TextBox 13"/>
          <p:cNvSpPr txBox="1"/>
          <p:nvPr/>
        </p:nvSpPr>
        <p:spPr>
          <a:xfrm>
            <a:off x="8171308" y="2352355"/>
            <a:ext cx="3096344" cy="954107"/>
          </a:xfrm>
          <a:prstGeom prst="rect">
            <a:avLst/>
          </a:prstGeom>
          <a:noFill/>
        </p:spPr>
        <p:txBody>
          <a:bodyPr wrap="square" rtlCol="0">
            <a:spAutoFit/>
          </a:bodyPr>
          <a:lstStyle/>
          <a:p>
            <a:pPr algn="ctr"/>
            <a:r>
              <a:rPr lang="en-US" sz="2800" b="1" dirty="0" smtClean="0">
                <a:solidFill>
                  <a:srgbClr val="008578"/>
                </a:solidFill>
                <a:latin typeface="Trebuchet MS" panose="020B0603020202020204" pitchFamily="34" charset="0"/>
              </a:rPr>
              <a:t>LIVE THE MAKADI MINDSET!</a:t>
            </a:r>
            <a:endParaRPr lang="en-US" sz="2800" b="1" dirty="0">
              <a:solidFill>
                <a:srgbClr val="008578"/>
              </a:solidFill>
              <a:latin typeface="Trebuchet MS" panose="020B0603020202020204" pitchFamily="34" charset="0"/>
            </a:endParaRPr>
          </a:p>
        </p:txBody>
      </p:sp>
      <p:sp>
        <p:nvSpPr>
          <p:cNvPr id="9" name="TextBox 8"/>
          <p:cNvSpPr txBox="1"/>
          <p:nvPr/>
        </p:nvSpPr>
        <p:spPr>
          <a:xfrm>
            <a:off x="8171308" y="2352355"/>
            <a:ext cx="3096344" cy="954107"/>
          </a:xfrm>
          <a:prstGeom prst="rect">
            <a:avLst/>
          </a:prstGeom>
          <a:noFill/>
        </p:spPr>
        <p:txBody>
          <a:bodyPr wrap="square" rtlCol="0">
            <a:spAutoFit/>
          </a:bodyPr>
          <a:lstStyle/>
          <a:p>
            <a:pPr algn="ctr"/>
            <a:r>
              <a:rPr lang="en-US" sz="2800" b="1" dirty="0" smtClean="0">
                <a:solidFill>
                  <a:srgbClr val="008578"/>
                </a:solidFill>
                <a:latin typeface="Trebuchet MS" panose="020B0603020202020204" pitchFamily="34" charset="0"/>
              </a:rPr>
              <a:t>LIVE THE MAKADI MINDSET!</a:t>
            </a:r>
            <a:endParaRPr lang="en-US" sz="2800" b="1" dirty="0">
              <a:solidFill>
                <a:srgbClr val="008578"/>
              </a:solidFill>
              <a:latin typeface="Trebuchet MS" panose="020B0603020202020204" pitchFamily="34" charset="0"/>
            </a:endParaRPr>
          </a:p>
        </p:txBody>
      </p:sp>
      <p:sp>
        <p:nvSpPr>
          <p:cNvPr id="11" name="TextBox 10"/>
          <p:cNvSpPr txBox="1"/>
          <p:nvPr/>
        </p:nvSpPr>
        <p:spPr>
          <a:xfrm>
            <a:off x="8594677" y="3453379"/>
            <a:ext cx="2249606" cy="523220"/>
          </a:xfrm>
          <a:prstGeom prst="rect">
            <a:avLst/>
          </a:prstGeom>
          <a:noFill/>
        </p:spPr>
        <p:txBody>
          <a:bodyPr wrap="square" rtlCol="0">
            <a:spAutoFit/>
          </a:bodyPr>
          <a:lstStyle/>
          <a:p>
            <a:pPr algn="ctr"/>
            <a:r>
              <a:rPr lang="en-US" sz="1400" dirty="0" smtClean="0">
                <a:solidFill>
                  <a:srgbClr val="008A81"/>
                </a:solidFill>
                <a:latin typeface="Trebuchet MS" panose="020B0603020202020204" pitchFamily="34" charset="0"/>
              </a:rPr>
              <a:t>Jaz Makadina</a:t>
            </a:r>
          </a:p>
          <a:p>
            <a:pPr algn="ctr"/>
            <a:r>
              <a:rPr lang="en-US" sz="1400" dirty="0" smtClean="0">
                <a:solidFill>
                  <a:srgbClr val="008A81"/>
                </a:solidFill>
                <a:latin typeface="Trebuchet MS" panose="020B0603020202020204" pitchFamily="34" charset="0"/>
              </a:rPr>
              <a:t>Hotel Info - English</a:t>
            </a:r>
            <a:endParaRPr lang="en-US" sz="1400" dirty="0">
              <a:solidFill>
                <a:srgbClr val="008A81"/>
              </a:solidFill>
              <a:latin typeface="Trebuchet MS" panose="020B0603020202020204" pitchFamily="34" charset="0"/>
            </a:endParaRPr>
          </a:p>
        </p:txBody>
      </p:sp>
      <p:pic>
        <p:nvPicPr>
          <p:cNvPr id="12" name="Picture 1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94192" y="5887463"/>
            <a:ext cx="912702" cy="722933"/>
          </a:xfrm>
          <a:prstGeom prst="rect">
            <a:avLst/>
          </a:prstGeom>
        </p:spPr>
      </p:pic>
    </p:spTree>
    <p:extLst>
      <p:ext uri="{BB962C8B-B14F-4D97-AF65-F5344CB8AC3E}">
        <p14:creationId xmlns:p14="http://schemas.microsoft.com/office/powerpoint/2010/main" val="317085713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46215" y="322397"/>
            <a:ext cx="4218319" cy="5139869"/>
          </a:xfrm>
          <a:prstGeom prst="rect">
            <a:avLst/>
          </a:prstGeom>
        </p:spPr>
        <p:txBody>
          <a:bodyPr wrap="square">
            <a:spAutoFit/>
          </a:bodyPr>
          <a:lstStyle/>
          <a:p>
            <a:pPr algn="just"/>
            <a:r>
              <a:rPr lang="en-GB" sz="800" b="1" dirty="0">
                <a:solidFill>
                  <a:srgbClr val="008A81"/>
                </a:solidFill>
                <a:latin typeface="Trebuchet MS" panose="020B0603020202020204" pitchFamily="34" charset="0"/>
              </a:rPr>
              <a:t>ROOM &amp; KEY CARD</a:t>
            </a:r>
            <a:endParaRPr lang="de-DE" sz="800" b="1" dirty="0">
              <a:solidFill>
                <a:srgbClr val="008A81"/>
              </a:solidFill>
              <a:latin typeface="Trebuchet MS" panose="020B0603020202020204" pitchFamily="34" charset="0"/>
            </a:endParaRPr>
          </a:p>
          <a:p>
            <a:pPr algn="just"/>
            <a:r>
              <a:rPr lang="en-GB" sz="800" dirty="0">
                <a:latin typeface="Trebuchet MS" panose="020B0603020202020204" pitchFamily="34" charset="0"/>
              </a:rPr>
              <a:t>When leaving the room the fridge remains active.</a:t>
            </a:r>
            <a:endParaRPr lang="de-DE" sz="800" dirty="0">
              <a:latin typeface="Trebuchet MS" panose="020B0603020202020204" pitchFamily="34" charset="0"/>
            </a:endParaRPr>
          </a:p>
          <a:p>
            <a:pPr marL="171450" indent="-171450" algn="just">
              <a:buFont typeface="Arial" panose="020B0604020202020204" pitchFamily="34" charset="0"/>
              <a:buChar char="•"/>
            </a:pPr>
            <a:r>
              <a:rPr lang="en-GB" sz="800" dirty="0">
                <a:latin typeface="Trebuchet MS" panose="020B0603020202020204" pitchFamily="34" charset="0"/>
              </a:rPr>
              <a:t>Tea and coffee making facilities are replenished daily</a:t>
            </a:r>
            <a:endParaRPr lang="de-DE" sz="800" dirty="0">
              <a:latin typeface="Trebuchet MS" panose="020B0603020202020204" pitchFamily="34" charset="0"/>
            </a:endParaRPr>
          </a:p>
          <a:p>
            <a:pPr marL="171450" indent="-171450" algn="just">
              <a:buFont typeface="Arial" panose="020B0604020202020204" pitchFamily="34" charset="0"/>
              <a:buChar char="•"/>
            </a:pPr>
            <a:r>
              <a:rPr lang="en-GB" sz="800" dirty="0">
                <a:latin typeface="Trebuchet MS" panose="020B0603020202020204" pitchFamily="34" charset="0"/>
              </a:rPr>
              <a:t>1.5L bottle of water per person on daily basis</a:t>
            </a:r>
          </a:p>
          <a:p>
            <a:pPr marL="171450" indent="-171450" algn="just">
              <a:buFont typeface="Arial" panose="020B0604020202020204" pitchFamily="34" charset="0"/>
              <a:buChar char="•"/>
            </a:pPr>
            <a:r>
              <a:rPr lang="en-GB" sz="800" dirty="0">
                <a:latin typeface="Trebuchet MS" panose="020B0603020202020204" pitchFamily="34" charset="0"/>
              </a:rPr>
              <a:t>Minibar: Please notice the minibar list in your </a:t>
            </a:r>
            <a:r>
              <a:rPr lang="en-GB" sz="800" dirty="0" smtClean="0">
                <a:latin typeface="Trebuchet MS" panose="020B0603020202020204" pitchFamily="34" charset="0"/>
              </a:rPr>
              <a:t>room</a:t>
            </a:r>
          </a:p>
          <a:p>
            <a:pPr marL="171450" indent="-171450" algn="just">
              <a:buFont typeface="Arial" panose="020B0604020202020204" pitchFamily="34" charset="0"/>
              <a:buChar char="•"/>
            </a:pPr>
            <a:r>
              <a:rPr lang="en-GB" sz="800" dirty="0" smtClean="0">
                <a:latin typeface="Trebuchet MS" panose="020B0603020202020204" pitchFamily="34" charset="0"/>
              </a:rPr>
              <a:t>Anti slip matt is available upon request .</a:t>
            </a:r>
            <a:endParaRPr lang="de-DE" sz="800" dirty="0">
              <a:latin typeface="Trebuchet MS" panose="020B0603020202020204" pitchFamily="34" charset="0"/>
            </a:endParaRPr>
          </a:p>
          <a:p>
            <a:pPr algn="just"/>
            <a:endParaRPr lang="en-GB" sz="800" b="1" dirty="0">
              <a:latin typeface="Trebuchet MS" panose="020B0603020202020204" pitchFamily="34" charset="0"/>
            </a:endParaRPr>
          </a:p>
          <a:p>
            <a:pPr algn="just"/>
            <a:r>
              <a:rPr lang="en-GB" sz="800" b="1" dirty="0">
                <a:solidFill>
                  <a:srgbClr val="008A81"/>
                </a:solidFill>
                <a:latin typeface="Trebuchet MS" panose="020B0603020202020204" pitchFamily="34" charset="0"/>
              </a:rPr>
              <a:t>SAFE</a:t>
            </a:r>
            <a:endParaRPr lang="de-DE" sz="800" b="1" dirty="0">
              <a:solidFill>
                <a:srgbClr val="008A81"/>
              </a:solidFill>
              <a:latin typeface="Trebuchet MS" panose="020B0603020202020204" pitchFamily="34" charset="0"/>
            </a:endParaRPr>
          </a:p>
          <a:p>
            <a:pPr algn="just"/>
            <a:r>
              <a:rPr lang="en-GB" sz="800" dirty="0">
                <a:latin typeface="Trebuchet MS" panose="020B0603020202020204" pitchFamily="34" charset="0"/>
              </a:rPr>
              <a:t>We kindly ask that all valuables are placed in the safe inside the wardrobe, as the hotel cannot accept any responsibility for the loss of these. Please leave the safe open on departure day.</a:t>
            </a:r>
          </a:p>
          <a:p>
            <a:pPr algn="just"/>
            <a:endParaRPr lang="en-GB" sz="800" dirty="0">
              <a:latin typeface="Trebuchet MS" panose="020B0603020202020204" pitchFamily="34" charset="0"/>
            </a:endParaRPr>
          </a:p>
          <a:p>
            <a:pPr algn="just"/>
            <a:r>
              <a:rPr lang="en-GB" sz="800" b="1" dirty="0">
                <a:solidFill>
                  <a:srgbClr val="008A81"/>
                </a:solidFill>
                <a:latin typeface="Trebuchet MS" panose="020B0603020202020204" pitchFamily="34" charset="0"/>
              </a:rPr>
              <a:t>TELEPHONE</a:t>
            </a:r>
            <a:endParaRPr lang="de-DE" sz="800" b="1" dirty="0">
              <a:solidFill>
                <a:srgbClr val="008A81"/>
              </a:solidFill>
              <a:latin typeface="Trebuchet MS" panose="020B0603020202020204" pitchFamily="34" charset="0"/>
            </a:endParaRPr>
          </a:p>
          <a:p>
            <a:pPr algn="just"/>
            <a:r>
              <a:rPr lang="en-GB" sz="800" dirty="0">
                <a:latin typeface="Trebuchet MS" panose="020B0603020202020204" pitchFamily="34" charset="0"/>
              </a:rPr>
              <a:t>Please contact reception by dialling 0. Available 24/7.</a:t>
            </a:r>
          </a:p>
          <a:p>
            <a:pPr algn="just"/>
            <a:r>
              <a:rPr lang="en-GB" sz="800" dirty="0">
                <a:latin typeface="Trebuchet MS" panose="020B0603020202020204" pitchFamily="34" charset="0"/>
              </a:rPr>
              <a:t>To make national or international calls, please contact our reception (2 Euro/Minute). </a:t>
            </a:r>
            <a:r>
              <a:rPr lang="en-US" sz="800" dirty="0">
                <a:latin typeface="Trebuchet MS" panose="020B0603020202020204" pitchFamily="34" charset="0"/>
              </a:rPr>
              <a:t>To call another room, please dial 7 then the respective room number.</a:t>
            </a:r>
            <a:endParaRPr lang="en-GB" sz="800" dirty="0">
              <a:latin typeface="Trebuchet MS" panose="020B0603020202020204" pitchFamily="34" charset="0"/>
            </a:endParaRPr>
          </a:p>
          <a:p>
            <a:pPr algn="just"/>
            <a:endParaRPr lang="en-GB" sz="800" b="1" dirty="0">
              <a:solidFill>
                <a:srgbClr val="008A81"/>
              </a:solidFill>
              <a:latin typeface="Trebuchet MS" panose="020B0603020202020204" pitchFamily="34" charset="0"/>
            </a:endParaRPr>
          </a:p>
          <a:p>
            <a:pPr algn="just"/>
            <a:r>
              <a:rPr lang="en-GB" sz="800" b="1" dirty="0">
                <a:solidFill>
                  <a:srgbClr val="008A81"/>
                </a:solidFill>
                <a:latin typeface="Trebuchet MS" panose="020B0603020202020204" pitchFamily="34" charset="0"/>
              </a:rPr>
              <a:t>RECEPTION</a:t>
            </a:r>
            <a:endParaRPr lang="de-DE" sz="800" b="1" dirty="0">
              <a:solidFill>
                <a:srgbClr val="008A81"/>
              </a:solidFill>
              <a:latin typeface="Trebuchet MS" panose="020B0603020202020204" pitchFamily="34" charset="0"/>
            </a:endParaRPr>
          </a:p>
          <a:p>
            <a:pPr algn="just"/>
            <a:r>
              <a:rPr lang="en-GB" sz="800" dirty="0">
                <a:latin typeface="Trebuchet MS" panose="020B0603020202020204" pitchFamily="34" charset="0"/>
              </a:rPr>
              <a:t>Our 24 hour service will assist with all general questions, and provide relevant information such as directions, limo reservations, bedding, porter service etc.</a:t>
            </a:r>
          </a:p>
          <a:p>
            <a:pPr algn="just"/>
            <a:endParaRPr lang="en-GB" sz="800" dirty="0">
              <a:solidFill>
                <a:srgbClr val="002841"/>
              </a:solidFill>
              <a:latin typeface="Trebuchet MS" panose="020B0603020202020204" pitchFamily="34" charset="0"/>
            </a:endParaRPr>
          </a:p>
          <a:p>
            <a:pPr algn="just"/>
            <a:r>
              <a:rPr lang="en-GB" sz="800" b="1" dirty="0">
                <a:latin typeface="Trebuchet MS" panose="020B0603020202020204" pitchFamily="34" charset="0"/>
              </a:rPr>
              <a:t>Check-in 14:00 pm, check-out 12.00 pm. Late check-out is subject to availability and with extra charge.</a:t>
            </a:r>
            <a:endParaRPr lang="de-DE" sz="800" b="1" dirty="0">
              <a:latin typeface="Trebuchet MS" panose="020B0603020202020204" pitchFamily="34" charset="0"/>
            </a:endParaRPr>
          </a:p>
          <a:p>
            <a:pPr algn="just"/>
            <a:endParaRPr lang="en-GB" sz="800" dirty="0">
              <a:solidFill>
                <a:srgbClr val="002841"/>
              </a:solidFill>
              <a:latin typeface="Trebuchet MS" panose="020B0603020202020204" pitchFamily="34" charset="0"/>
            </a:endParaRPr>
          </a:p>
          <a:p>
            <a:pPr algn="just"/>
            <a:r>
              <a:rPr lang="en-GB" sz="800" b="1" dirty="0">
                <a:solidFill>
                  <a:srgbClr val="008A81"/>
                </a:solidFill>
                <a:latin typeface="Trebuchet MS" panose="020B0603020202020204" pitchFamily="34" charset="0"/>
              </a:rPr>
              <a:t>INTERNET</a:t>
            </a:r>
            <a:endParaRPr lang="de-DE" sz="800" b="1" dirty="0">
              <a:solidFill>
                <a:srgbClr val="008A81"/>
              </a:solidFill>
              <a:latin typeface="Trebuchet MS" panose="020B0603020202020204" pitchFamily="34" charset="0"/>
            </a:endParaRPr>
          </a:p>
          <a:p>
            <a:pPr algn="just"/>
            <a:r>
              <a:rPr lang="en-GB" sz="800" dirty="0">
                <a:latin typeface="Trebuchet MS" panose="020B0603020202020204" pitchFamily="34" charset="0"/>
              </a:rPr>
              <a:t>Please activate your Wi-Fi and choose JHG network – </a:t>
            </a:r>
            <a:r>
              <a:rPr lang="en-US" sz="800" dirty="0">
                <a:latin typeface="Trebuchet MS" panose="020B0603020202020204" pitchFamily="34" charset="0"/>
              </a:rPr>
              <a:t>enter</a:t>
            </a:r>
            <a:r>
              <a:rPr lang="en-GB" sz="800" dirty="0">
                <a:latin typeface="Trebuchet MS" panose="020B0603020202020204" pitchFamily="34" charset="0"/>
              </a:rPr>
              <a:t> your room number, first name and your email address in the appropriate fields.</a:t>
            </a:r>
            <a:endParaRPr lang="de-DE" sz="800" dirty="0">
              <a:latin typeface="Trebuchet MS" panose="020B0603020202020204" pitchFamily="34" charset="0"/>
            </a:endParaRPr>
          </a:p>
          <a:p>
            <a:pPr algn="just"/>
            <a:r>
              <a:rPr lang="en-GB" sz="800" dirty="0">
                <a:latin typeface="Trebuchet MS" panose="020B0603020202020204" pitchFamily="34" charset="0"/>
              </a:rPr>
              <a:t>Remember to turn off data roaming to avoid network charges from your operator.</a:t>
            </a:r>
          </a:p>
          <a:p>
            <a:pPr algn="just"/>
            <a:endParaRPr lang="de-DE" sz="800" dirty="0">
              <a:solidFill>
                <a:srgbClr val="002841"/>
              </a:solidFill>
              <a:latin typeface="Trebuchet MS" panose="020B0603020202020204" pitchFamily="34" charset="0"/>
            </a:endParaRPr>
          </a:p>
          <a:p>
            <a:pPr algn="just"/>
            <a:r>
              <a:rPr lang="en-GB" sz="800" b="1" dirty="0">
                <a:solidFill>
                  <a:srgbClr val="008A81"/>
                </a:solidFill>
                <a:latin typeface="Trebuchet MS" panose="020B0603020202020204" pitchFamily="34" charset="0"/>
              </a:rPr>
              <a:t>POOL &amp; BEACH AREA</a:t>
            </a:r>
            <a:endParaRPr lang="de-DE" sz="800" b="1" dirty="0">
              <a:solidFill>
                <a:srgbClr val="008A81"/>
              </a:solidFill>
              <a:latin typeface="Trebuchet MS" panose="020B0603020202020204" pitchFamily="34" charset="0"/>
            </a:endParaRPr>
          </a:p>
          <a:p>
            <a:pPr algn="just"/>
            <a:r>
              <a:rPr lang="en-GB" sz="800" dirty="0">
                <a:latin typeface="Trebuchet MS" panose="020B0603020202020204" pitchFamily="34" charset="0"/>
              </a:rPr>
              <a:t>You will find pool/beach towels inside your room, changed upon request </a:t>
            </a:r>
            <a:r>
              <a:rPr lang="en-US" altLang="en-GB" sz="800" dirty="0">
                <a:latin typeface="Trebuchet MS" panose="020B0603020202020204" pitchFamily="34" charset="0"/>
              </a:rPr>
              <a:t>on daily basis after 17:00</a:t>
            </a:r>
            <a:r>
              <a:rPr lang="en-GB" sz="800" dirty="0">
                <a:latin typeface="Trebuchet MS" panose="020B0603020202020204" pitchFamily="34" charset="0"/>
              </a:rPr>
              <a:t>, please leave the towels on the bathroom floor if you require a change. Outside of this time please ring reception.</a:t>
            </a:r>
          </a:p>
          <a:p>
            <a:pPr algn="just"/>
            <a:r>
              <a:rPr lang="en-GB" sz="800" dirty="0">
                <a:latin typeface="Trebuchet MS" panose="020B0603020202020204" pitchFamily="34" charset="0"/>
              </a:rPr>
              <a:t>“Do not disturb” sign is available with beach boys upon request</a:t>
            </a:r>
            <a:r>
              <a:rPr lang="en-US" altLang="en-GB" sz="800" dirty="0">
                <a:latin typeface="Trebuchet MS" panose="020B0603020202020204" pitchFamily="34" charset="0"/>
              </a:rPr>
              <a:t>.</a:t>
            </a:r>
            <a:endParaRPr lang="en-GB" sz="800" dirty="0">
              <a:latin typeface="Trebuchet MS" panose="020B0603020202020204" pitchFamily="34" charset="0"/>
            </a:endParaRPr>
          </a:p>
          <a:p>
            <a:pPr algn="just"/>
            <a:endParaRPr lang="de-DE" sz="800" dirty="0">
              <a:solidFill>
                <a:srgbClr val="002841"/>
              </a:solidFill>
              <a:latin typeface="Trebuchet MS" panose="020B0603020202020204" pitchFamily="34" charset="0"/>
            </a:endParaRPr>
          </a:p>
          <a:p>
            <a:pPr algn="just"/>
            <a:r>
              <a:rPr lang="en-GB" sz="800" dirty="0">
                <a:latin typeface="Trebuchet MS" panose="020B0603020202020204" pitchFamily="34" charset="0"/>
              </a:rPr>
              <a:t>The reservation of sunbeds is not permitted, and staff is authorised to remove items from sun loungers after extended periods of non-occupancy. </a:t>
            </a:r>
          </a:p>
          <a:p>
            <a:pPr algn="just"/>
            <a:endParaRPr lang="en-GB" sz="800" dirty="0">
              <a:solidFill>
                <a:srgbClr val="002841"/>
              </a:solidFill>
              <a:latin typeface="Trebuchet MS" panose="020B0603020202020204" pitchFamily="34" charset="0"/>
            </a:endParaRPr>
          </a:p>
          <a:p>
            <a:pPr algn="just"/>
            <a:r>
              <a:rPr lang="en-GB" sz="800" b="1" dirty="0">
                <a:solidFill>
                  <a:srgbClr val="008A81"/>
                </a:solidFill>
                <a:latin typeface="Trebuchet MS" panose="020B0603020202020204" pitchFamily="34" charset="0"/>
              </a:rPr>
              <a:t>LAUNDRY </a:t>
            </a:r>
            <a:r>
              <a:rPr lang="en-GB" sz="800" b="1" dirty="0">
                <a:latin typeface="Trebuchet MS" panose="020B0603020202020204" pitchFamily="34" charset="0"/>
              </a:rPr>
              <a:t> </a:t>
            </a:r>
            <a:endParaRPr lang="de-DE" sz="800" b="1" dirty="0">
              <a:latin typeface="Trebuchet MS" panose="020B0603020202020204" pitchFamily="34" charset="0"/>
            </a:endParaRPr>
          </a:p>
          <a:p>
            <a:pPr algn="just"/>
            <a:r>
              <a:rPr lang="en-US" sz="800" dirty="0">
                <a:latin typeface="Trebuchet MS" panose="020B0603020202020204" pitchFamily="34" charset="0"/>
              </a:rPr>
              <a:t>There is a laundry bag in the wardrobe, please fill out the laundry list with your items and the prices can be found in the laundry list.</a:t>
            </a:r>
            <a:endParaRPr lang="de-DE" sz="800" dirty="0">
              <a:solidFill>
                <a:srgbClr val="002D41"/>
              </a:solidFill>
              <a:latin typeface="TUITypeLight" panose="020B0304030202020203" pitchFamily="34" charset="0"/>
            </a:endParaRPr>
          </a:p>
        </p:txBody>
      </p:sp>
      <p:sp>
        <p:nvSpPr>
          <p:cNvPr id="6" name="Textfeld 19"/>
          <p:cNvSpPr txBox="1"/>
          <p:nvPr/>
        </p:nvSpPr>
        <p:spPr>
          <a:xfrm>
            <a:off x="4456437" y="322397"/>
            <a:ext cx="3275462" cy="6032421"/>
          </a:xfrm>
          <a:prstGeom prst="rect">
            <a:avLst/>
          </a:prstGeom>
          <a:noFill/>
        </p:spPr>
        <p:txBody>
          <a:bodyPr wrap="square" lIns="0" tIns="0" rIns="0" bIns="0" rtlCol="0">
            <a:spAutoFit/>
          </a:bodyPr>
          <a:lstStyle/>
          <a:p>
            <a:pPr algn="just"/>
            <a:r>
              <a:rPr lang="en-GB" sz="800" b="1" dirty="0">
                <a:solidFill>
                  <a:srgbClr val="008A81"/>
                </a:solidFill>
                <a:latin typeface="Trebuchet MS" panose="020B0603020202020204" pitchFamily="34" charset="0"/>
              </a:rPr>
              <a:t>RESTAURANTS &amp; BARS</a:t>
            </a:r>
            <a:endParaRPr lang="de-DE" sz="800" b="1" dirty="0">
              <a:solidFill>
                <a:srgbClr val="008A81"/>
              </a:solidFill>
              <a:latin typeface="Trebuchet MS" panose="020B0603020202020204" pitchFamily="34" charset="0"/>
            </a:endParaRPr>
          </a:p>
          <a:p>
            <a:pPr algn="just"/>
            <a:r>
              <a:rPr lang="en-US" sz="800" b="1" dirty="0">
                <a:solidFill>
                  <a:srgbClr val="008A81"/>
                </a:solidFill>
                <a:latin typeface="Trebuchet MS" panose="020B0603020202020204" pitchFamily="34" charset="0"/>
              </a:rPr>
              <a:t> </a:t>
            </a:r>
            <a:endParaRPr lang="de-DE" sz="800" dirty="0">
              <a:solidFill>
                <a:srgbClr val="008A81"/>
              </a:solidFill>
              <a:latin typeface="Trebuchet MS" panose="020B0603020202020204" pitchFamily="34" charset="0"/>
            </a:endParaRPr>
          </a:p>
          <a:p>
            <a:pPr algn="just"/>
            <a:r>
              <a:rPr lang="en-US" sz="800" b="1" dirty="0">
                <a:solidFill>
                  <a:srgbClr val="008A81"/>
                </a:solidFill>
                <a:latin typeface="Trebuchet MS" panose="020B0603020202020204" pitchFamily="34" charset="0"/>
              </a:rPr>
              <a:t>Al </a:t>
            </a:r>
            <a:r>
              <a:rPr lang="en-US" sz="800" b="1" dirty="0" err="1">
                <a:solidFill>
                  <a:srgbClr val="008A81"/>
                </a:solidFill>
                <a:latin typeface="Trebuchet MS" panose="020B0603020202020204" pitchFamily="34" charset="0"/>
              </a:rPr>
              <a:t>Masry</a:t>
            </a:r>
            <a:r>
              <a:rPr lang="en-US" sz="800" b="1" dirty="0">
                <a:solidFill>
                  <a:srgbClr val="008A81"/>
                </a:solidFill>
                <a:latin typeface="Trebuchet MS" panose="020B0603020202020204" pitchFamily="34" charset="0"/>
              </a:rPr>
              <a:t> Main Restaurant</a:t>
            </a:r>
            <a:endParaRPr lang="de-DE" sz="800" dirty="0">
              <a:solidFill>
                <a:srgbClr val="008A81"/>
              </a:solidFill>
              <a:latin typeface="Trebuchet MS" panose="020B0603020202020204" pitchFamily="34" charset="0"/>
            </a:endParaRPr>
          </a:p>
          <a:p>
            <a:pPr algn="just"/>
            <a:r>
              <a:rPr lang="en-GB" sz="800" dirty="0">
                <a:latin typeface="Trebuchet MS" panose="020B0603020202020204" pitchFamily="34" charset="0"/>
              </a:rPr>
              <a:t>Breakfast                                                                  07:00-10:00</a:t>
            </a:r>
          </a:p>
          <a:p>
            <a:pPr algn="just"/>
            <a:r>
              <a:rPr lang="en-GB" sz="800" dirty="0">
                <a:latin typeface="Trebuchet MS" panose="020B0603020202020204" pitchFamily="34" charset="0"/>
              </a:rPr>
              <a:t>Lunch                                                                        12:30-14:30</a:t>
            </a:r>
          </a:p>
          <a:p>
            <a:pPr algn="just"/>
            <a:r>
              <a:rPr lang="en-GB" sz="800" dirty="0">
                <a:latin typeface="Trebuchet MS" panose="020B0603020202020204" pitchFamily="34" charset="0"/>
              </a:rPr>
              <a:t>Dinner                                                                       1</a:t>
            </a:r>
            <a:r>
              <a:rPr lang="en-US" altLang="en-GB" sz="800" dirty="0">
                <a:latin typeface="Trebuchet MS" panose="020B0603020202020204" pitchFamily="34" charset="0"/>
              </a:rPr>
              <a:t>8</a:t>
            </a:r>
            <a:r>
              <a:rPr lang="en-GB" sz="800" dirty="0" smtClean="0">
                <a:latin typeface="Trebuchet MS" panose="020B0603020202020204" pitchFamily="34" charset="0"/>
              </a:rPr>
              <a:t>:30-21:30</a:t>
            </a:r>
            <a:endParaRPr lang="en-GB" sz="800" dirty="0">
              <a:latin typeface="Trebuchet MS" panose="020B0603020202020204" pitchFamily="34" charset="0"/>
            </a:endParaRPr>
          </a:p>
          <a:p>
            <a:pPr algn="just"/>
            <a:endParaRPr lang="de-DE" sz="800" dirty="0" smtClean="0">
              <a:solidFill>
                <a:srgbClr val="008A81"/>
              </a:solidFill>
              <a:latin typeface="Trebuchet MS" panose="020B0603020202020204" pitchFamily="34" charset="0"/>
            </a:endParaRPr>
          </a:p>
          <a:p>
            <a:pPr algn="just"/>
            <a:r>
              <a:rPr lang="en-US" sz="800" b="1" dirty="0" smtClean="0">
                <a:solidFill>
                  <a:srgbClr val="008A81"/>
                </a:solidFill>
                <a:latin typeface="Trebuchet MS" panose="020B0603020202020204" pitchFamily="34" charset="0"/>
              </a:rPr>
              <a:t>Al </a:t>
            </a:r>
            <a:r>
              <a:rPr lang="en-US" sz="800" b="1" dirty="0" err="1">
                <a:solidFill>
                  <a:srgbClr val="008A81"/>
                </a:solidFill>
                <a:latin typeface="Trebuchet MS" panose="020B0603020202020204" pitchFamily="34" charset="0"/>
              </a:rPr>
              <a:t>Obba</a:t>
            </a:r>
            <a:r>
              <a:rPr lang="en-US" sz="800" b="1" dirty="0">
                <a:solidFill>
                  <a:srgbClr val="008A81"/>
                </a:solidFill>
                <a:latin typeface="Trebuchet MS" panose="020B0603020202020204" pitchFamily="34" charset="0"/>
              </a:rPr>
              <a:t> Pool Bar</a:t>
            </a:r>
            <a:endParaRPr lang="de-DE" sz="800" b="1" dirty="0">
              <a:solidFill>
                <a:srgbClr val="008A81"/>
              </a:solidFill>
              <a:latin typeface="Trebuchet MS" panose="020B0603020202020204" pitchFamily="34" charset="0"/>
            </a:endParaRPr>
          </a:p>
          <a:p>
            <a:pPr algn="just"/>
            <a:r>
              <a:rPr lang="en-US" altLang="en-GB" sz="800" dirty="0">
                <a:latin typeface="Trebuchet MS" panose="020B0603020202020204" pitchFamily="34" charset="0"/>
              </a:rPr>
              <a:t>Soft Drinks                              </a:t>
            </a:r>
            <a:r>
              <a:rPr lang="en-GB" sz="800" dirty="0">
                <a:latin typeface="Trebuchet MS" panose="020B0603020202020204" pitchFamily="34" charset="0"/>
              </a:rPr>
              <a:t>                         </a:t>
            </a:r>
            <a:r>
              <a:rPr lang="en-GB" sz="800" dirty="0" smtClean="0">
                <a:latin typeface="Trebuchet MS" panose="020B0603020202020204" pitchFamily="34" charset="0"/>
              </a:rPr>
              <a:t>   </a:t>
            </a:r>
            <a:r>
              <a:rPr lang="en-US" altLang="en-GB" sz="800" dirty="0" smtClean="0">
                <a:latin typeface="Trebuchet MS" panose="020B0603020202020204" pitchFamily="34" charset="0"/>
              </a:rPr>
              <a:t> </a:t>
            </a:r>
            <a:r>
              <a:rPr lang="en-GB" sz="800" dirty="0" smtClean="0">
                <a:latin typeface="Trebuchet MS" panose="020B0603020202020204" pitchFamily="34" charset="0"/>
              </a:rPr>
              <a:t>      </a:t>
            </a:r>
            <a:r>
              <a:rPr lang="en-GB" sz="800" dirty="0">
                <a:latin typeface="Trebuchet MS" panose="020B0603020202020204" pitchFamily="34" charset="0"/>
              </a:rPr>
              <a:t>09:00-00:00</a:t>
            </a:r>
          </a:p>
          <a:p>
            <a:pPr algn="just"/>
            <a:r>
              <a:rPr lang="en-US" altLang="en-GB" sz="800" dirty="0">
                <a:latin typeface="Trebuchet MS" panose="020B0603020202020204" pitchFamily="34" charset="0"/>
              </a:rPr>
              <a:t>Local </a:t>
            </a:r>
            <a:r>
              <a:rPr lang="en-US" altLang="en-GB" sz="800" dirty="0" smtClean="0">
                <a:latin typeface="Trebuchet MS" panose="020B0603020202020204" pitchFamily="34" charset="0"/>
              </a:rPr>
              <a:t>alcoholic </a:t>
            </a:r>
            <a:r>
              <a:rPr lang="en-US" altLang="en-GB" sz="800" dirty="0">
                <a:latin typeface="Trebuchet MS" panose="020B0603020202020204" pitchFamily="34" charset="0"/>
              </a:rPr>
              <a:t>drinks and Cocktails                 </a:t>
            </a:r>
            <a:r>
              <a:rPr lang="en-US" altLang="en-GB" sz="800" dirty="0" smtClean="0">
                <a:latin typeface="Trebuchet MS" panose="020B0603020202020204" pitchFamily="34" charset="0"/>
              </a:rPr>
              <a:t>          </a:t>
            </a:r>
            <a:r>
              <a:rPr lang="en-US" altLang="en-GB" sz="800" dirty="0">
                <a:latin typeface="Trebuchet MS" panose="020B0603020202020204" pitchFamily="34" charset="0"/>
              </a:rPr>
              <a:t>10:00 - 00:00</a:t>
            </a:r>
            <a:endParaRPr lang="en-GB" sz="800" dirty="0">
              <a:latin typeface="Trebuchet MS" panose="020B0603020202020204" pitchFamily="34" charset="0"/>
            </a:endParaRPr>
          </a:p>
          <a:p>
            <a:pPr algn="just"/>
            <a:r>
              <a:rPr lang="en-GB" sz="800" dirty="0" smtClean="0">
                <a:latin typeface="Trebuchet MS" panose="020B0603020202020204" pitchFamily="34" charset="0"/>
                <a:sym typeface="+mn-ea"/>
              </a:rPr>
              <a:t>Ice </a:t>
            </a:r>
            <a:r>
              <a:rPr lang="en-GB" sz="800" dirty="0">
                <a:latin typeface="Trebuchet MS" panose="020B0603020202020204" pitchFamily="34" charset="0"/>
                <a:sym typeface="+mn-ea"/>
              </a:rPr>
              <a:t>Cream</a:t>
            </a:r>
            <a:r>
              <a:rPr lang="en-US" altLang="en-GB" sz="800" dirty="0">
                <a:latin typeface="Trebuchet MS" panose="020B0603020202020204" pitchFamily="34" charset="0"/>
                <a:sym typeface="+mn-ea"/>
              </a:rPr>
              <a:t>                                                                </a:t>
            </a:r>
            <a:r>
              <a:rPr lang="en-GB" sz="800" dirty="0">
                <a:latin typeface="Trebuchet MS" panose="020B0603020202020204" pitchFamily="34" charset="0"/>
                <a:sym typeface="+mn-ea"/>
              </a:rPr>
              <a:t> </a:t>
            </a:r>
            <a:r>
              <a:rPr lang="en-US" altLang="en-GB" sz="800" dirty="0" smtClean="0">
                <a:latin typeface="Trebuchet MS" panose="020B0603020202020204" pitchFamily="34" charset="0"/>
                <a:sym typeface="+mn-ea"/>
              </a:rPr>
              <a:t>10</a:t>
            </a:r>
            <a:r>
              <a:rPr lang="en-GB" sz="800" dirty="0" smtClean="0">
                <a:latin typeface="Trebuchet MS" panose="020B0603020202020204" pitchFamily="34" charset="0"/>
                <a:sym typeface="+mn-ea"/>
              </a:rPr>
              <a:t>:00-</a:t>
            </a:r>
            <a:r>
              <a:rPr lang="en-US" altLang="en-GB" sz="800" dirty="0" smtClean="0">
                <a:latin typeface="Trebuchet MS" panose="020B0603020202020204" pitchFamily="34" charset="0"/>
                <a:sym typeface="+mn-ea"/>
              </a:rPr>
              <a:t>17</a:t>
            </a:r>
            <a:r>
              <a:rPr lang="en-GB" sz="800" dirty="0" smtClean="0">
                <a:latin typeface="Trebuchet MS" panose="020B0603020202020204" pitchFamily="34" charset="0"/>
                <a:sym typeface="+mn-ea"/>
              </a:rPr>
              <a:t>:00</a:t>
            </a:r>
            <a:endParaRPr lang="en-GB" sz="800" dirty="0">
              <a:latin typeface="Trebuchet MS" panose="020B0603020202020204" pitchFamily="34" charset="0"/>
              <a:sym typeface="+mn-ea"/>
            </a:endParaRPr>
          </a:p>
          <a:p>
            <a:pPr algn="just"/>
            <a:endParaRPr lang="de-DE" sz="800" dirty="0">
              <a:latin typeface="Trebuchet MS" panose="020B0603020202020204" pitchFamily="34" charset="0"/>
            </a:endParaRPr>
          </a:p>
          <a:p>
            <a:pPr algn="just"/>
            <a:r>
              <a:rPr lang="en-US" altLang="en-GB" sz="800" b="1" dirty="0">
                <a:solidFill>
                  <a:srgbClr val="008A81"/>
                </a:solidFill>
                <a:latin typeface="Trebuchet MS" panose="020B0603020202020204" pitchFamily="34" charset="0"/>
              </a:rPr>
              <a:t>Aqua Bar &amp; Restaurant</a:t>
            </a:r>
            <a:endParaRPr lang="en-GB" sz="800" b="1" dirty="0">
              <a:solidFill>
                <a:srgbClr val="008A81"/>
              </a:solidFill>
              <a:latin typeface="Trebuchet MS" panose="020B0603020202020204" pitchFamily="34" charset="0"/>
            </a:endParaRPr>
          </a:p>
          <a:p>
            <a:pPr algn="just"/>
            <a:r>
              <a:rPr lang="en-GB" sz="800" dirty="0">
                <a:latin typeface="Trebuchet MS" panose="020B0603020202020204" pitchFamily="34" charset="0"/>
              </a:rPr>
              <a:t>Drinks Service                                                        </a:t>
            </a:r>
            <a:r>
              <a:rPr lang="en-US" altLang="en-GB" sz="800" dirty="0">
                <a:latin typeface="Trebuchet MS" panose="020B0603020202020204" pitchFamily="34" charset="0"/>
              </a:rPr>
              <a:t> </a:t>
            </a:r>
            <a:r>
              <a:rPr lang="en-GB" sz="800" dirty="0">
                <a:latin typeface="Trebuchet MS" panose="020B0603020202020204" pitchFamily="34" charset="0"/>
              </a:rPr>
              <a:t>  </a:t>
            </a:r>
            <a:r>
              <a:rPr lang="en-US" altLang="en-GB" sz="800" dirty="0">
                <a:latin typeface="Trebuchet MS" panose="020B0603020202020204" pitchFamily="34" charset="0"/>
              </a:rPr>
              <a:t>10</a:t>
            </a:r>
            <a:r>
              <a:rPr lang="en-GB" sz="800" dirty="0">
                <a:latin typeface="Trebuchet MS" panose="020B0603020202020204" pitchFamily="34" charset="0"/>
              </a:rPr>
              <a:t>:00-</a:t>
            </a:r>
            <a:r>
              <a:rPr lang="en-US" altLang="en-GB" sz="800" dirty="0">
                <a:latin typeface="Trebuchet MS" panose="020B0603020202020204" pitchFamily="34" charset="0"/>
              </a:rPr>
              <a:t>18:00</a:t>
            </a:r>
            <a:endParaRPr lang="en-GB" sz="800" dirty="0">
              <a:latin typeface="Trebuchet MS" panose="020B0603020202020204" pitchFamily="34" charset="0"/>
            </a:endParaRPr>
          </a:p>
          <a:p>
            <a:pPr algn="just"/>
            <a:r>
              <a:rPr lang="en-GB" sz="800" dirty="0" smtClean="0">
                <a:latin typeface="Trebuchet MS" panose="020B0603020202020204" pitchFamily="34" charset="0"/>
              </a:rPr>
              <a:t>Snacks and a la carte lunch                                       </a:t>
            </a:r>
            <a:r>
              <a:rPr lang="en-GB" sz="800" dirty="0">
                <a:latin typeface="Trebuchet MS" panose="020B0603020202020204" pitchFamily="34" charset="0"/>
              </a:rPr>
              <a:t>12:30-1</a:t>
            </a:r>
            <a:r>
              <a:rPr lang="en-US" altLang="en-GB" sz="800" dirty="0">
                <a:latin typeface="Trebuchet MS" panose="020B0603020202020204" pitchFamily="34" charset="0"/>
              </a:rPr>
              <a:t>6</a:t>
            </a:r>
            <a:r>
              <a:rPr lang="en-GB" sz="800" dirty="0">
                <a:latin typeface="Trebuchet MS" panose="020B0603020202020204" pitchFamily="34" charset="0"/>
              </a:rPr>
              <a:t>:</a:t>
            </a:r>
            <a:r>
              <a:rPr lang="en-US" altLang="en-GB" sz="800" dirty="0">
                <a:latin typeface="Trebuchet MS" panose="020B0603020202020204" pitchFamily="34" charset="0"/>
              </a:rPr>
              <a:t>0</a:t>
            </a:r>
            <a:r>
              <a:rPr lang="en-GB" sz="800" dirty="0">
                <a:latin typeface="Trebuchet MS" panose="020B0603020202020204" pitchFamily="34" charset="0"/>
              </a:rPr>
              <a:t>0</a:t>
            </a:r>
          </a:p>
          <a:p>
            <a:pPr algn="just">
              <a:buClrTx/>
              <a:buSzTx/>
              <a:buFontTx/>
            </a:pPr>
            <a:r>
              <a:rPr lang="en-GB" sz="800" dirty="0">
                <a:latin typeface="Trebuchet MS" panose="020B0603020202020204" pitchFamily="34" charset="0"/>
              </a:rPr>
              <a:t>Ice Cream </a:t>
            </a:r>
            <a:r>
              <a:rPr lang="en-US" altLang="en-GB" sz="800" dirty="0">
                <a:latin typeface="Trebuchet MS" panose="020B0603020202020204" pitchFamily="34" charset="0"/>
              </a:rPr>
              <a:t>                                                                12:30-16:00</a:t>
            </a:r>
          </a:p>
          <a:p>
            <a:pPr algn="just">
              <a:buClrTx/>
              <a:buSzTx/>
              <a:buFontTx/>
            </a:pPr>
            <a:endParaRPr lang="en-GB" sz="800" dirty="0">
              <a:latin typeface="Trebuchet MS" panose="020B0603020202020204" pitchFamily="34" charset="0"/>
            </a:endParaRPr>
          </a:p>
          <a:p>
            <a:pPr algn="just"/>
            <a:r>
              <a:rPr lang="en-GB" sz="800" b="1" dirty="0">
                <a:solidFill>
                  <a:srgbClr val="008A81"/>
                </a:solidFill>
                <a:latin typeface="Trebuchet MS" panose="020B0603020202020204" pitchFamily="34" charset="0"/>
              </a:rPr>
              <a:t>Al </a:t>
            </a:r>
            <a:r>
              <a:rPr lang="en-US" altLang="en-GB" sz="800" b="1" dirty="0" err="1">
                <a:solidFill>
                  <a:srgbClr val="008A81"/>
                </a:solidFill>
                <a:latin typeface="Trebuchet MS" panose="020B0603020202020204" pitchFamily="34" charset="0"/>
              </a:rPr>
              <a:t>Sakkala</a:t>
            </a:r>
            <a:r>
              <a:rPr lang="en-GB" sz="800" b="1" dirty="0">
                <a:solidFill>
                  <a:srgbClr val="008A81"/>
                </a:solidFill>
                <a:latin typeface="Trebuchet MS" panose="020B0603020202020204" pitchFamily="34" charset="0"/>
              </a:rPr>
              <a:t> </a:t>
            </a:r>
          </a:p>
          <a:p>
            <a:pPr algn="just"/>
            <a:r>
              <a:rPr lang="en-US" altLang="en-GB" sz="800" dirty="0">
                <a:latin typeface="Trebuchet MS" panose="020B0603020202020204" pitchFamily="34" charset="0"/>
              </a:rPr>
              <a:t>Late Breakfast</a:t>
            </a:r>
            <a:r>
              <a:rPr lang="en-GB" sz="800" dirty="0">
                <a:latin typeface="Trebuchet MS" panose="020B0603020202020204" pitchFamily="34" charset="0"/>
              </a:rPr>
              <a:t>                                                    </a:t>
            </a:r>
            <a:r>
              <a:rPr lang="en-US" altLang="en-GB" sz="800" dirty="0">
                <a:latin typeface="Trebuchet MS" panose="020B0603020202020204" pitchFamily="34" charset="0"/>
              </a:rPr>
              <a:t> </a:t>
            </a:r>
            <a:r>
              <a:rPr lang="en-GB" sz="800" dirty="0">
                <a:latin typeface="Trebuchet MS" panose="020B0603020202020204" pitchFamily="34" charset="0"/>
              </a:rPr>
              <a:t>      </a:t>
            </a:r>
            <a:r>
              <a:rPr lang="en-US" altLang="en-GB" sz="800" dirty="0">
                <a:latin typeface="Trebuchet MS" panose="020B0603020202020204" pitchFamily="34" charset="0"/>
              </a:rPr>
              <a:t>10:30-11:30</a:t>
            </a:r>
          </a:p>
          <a:p>
            <a:pPr algn="just"/>
            <a:r>
              <a:rPr lang="en-US" altLang="en-GB" sz="800" dirty="0">
                <a:latin typeface="Trebuchet MS" panose="020B0603020202020204" pitchFamily="34" charset="0"/>
              </a:rPr>
              <a:t>Snacks                                                                       12:00-17:00</a:t>
            </a:r>
          </a:p>
          <a:p>
            <a:pPr algn="just"/>
            <a:r>
              <a:rPr lang="en-US" altLang="en-GB" sz="800" dirty="0">
                <a:latin typeface="Trebuchet MS" panose="020B0603020202020204" pitchFamily="34" charset="0"/>
              </a:rPr>
              <a:t>Tea Time                                                                  16:00-17:00</a:t>
            </a:r>
            <a:r>
              <a:rPr lang="en-GB" sz="800" dirty="0">
                <a:latin typeface="Trebuchet MS" panose="020B0603020202020204" pitchFamily="34" charset="0"/>
              </a:rPr>
              <a:t>                                                  </a:t>
            </a:r>
          </a:p>
          <a:p>
            <a:pPr algn="just"/>
            <a:r>
              <a:rPr lang="en-US" sz="800" b="1" dirty="0" smtClean="0">
                <a:solidFill>
                  <a:srgbClr val="008A81"/>
                </a:solidFill>
                <a:latin typeface="Trebuchet MS" panose="020B0603020202020204" pitchFamily="34" charset="0"/>
              </a:rPr>
              <a:t>Al </a:t>
            </a:r>
            <a:r>
              <a:rPr lang="en-US" sz="800" b="1" dirty="0">
                <a:solidFill>
                  <a:srgbClr val="008A81"/>
                </a:solidFill>
                <a:latin typeface="Trebuchet MS" panose="020B0603020202020204" pitchFamily="34" charset="0"/>
              </a:rPr>
              <a:t>Sultan Lobby Bar                                           </a:t>
            </a:r>
            <a:endParaRPr lang="en-US" sz="800" dirty="0">
              <a:solidFill>
                <a:srgbClr val="008A81"/>
              </a:solidFill>
              <a:latin typeface="Trebuchet MS" panose="020B0603020202020204" pitchFamily="34" charset="0"/>
            </a:endParaRPr>
          </a:p>
          <a:p>
            <a:pPr algn="just"/>
            <a:r>
              <a:rPr lang="en-US" sz="800" dirty="0">
                <a:latin typeface="Trebuchet MS" panose="020B0603020202020204" pitchFamily="34" charset="0"/>
              </a:rPr>
              <a:t>Drinks                                                                       19:00-00:00</a:t>
            </a:r>
          </a:p>
          <a:p>
            <a:pPr algn="just"/>
            <a:endParaRPr lang="en-US" sz="800" dirty="0">
              <a:latin typeface="Trebuchet MS" panose="020B0603020202020204" pitchFamily="34" charset="0"/>
            </a:endParaRPr>
          </a:p>
          <a:p>
            <a:pPr algn="just"/>
            <a:r>
              <a:rPr lang="en-US" sz="800" dirty="0">
                <a:latin typeface="Trebuchet MS" panose="020B0603020202020204" pitchFamily="34" charset="0"/>
              </a:rPr>
              <a:t>Our “All Inclusive” formula includes soft drinks, mineral water from dispensers, local beer and wine; all local drinks are served in glasses, not bottles, also including local cocktails. Imported alcoholic beverages for an additional fee.</a:t>
            </a:r>
          </a:p>
          <a:p>
            <a:pPr algn="just"/>
            <a:endParaRPr lang="en-US" sz="800" b="1" dirty="0">
              <a:latin typeface="Trebuchet MS" panose="020B0603020202020204" pitchFamily="34" charset="0"/>
            </a:endParaRPr>
          </a:p>
          <a:p>
            <a:pPr algn="just"/>
            <a:r>
              <a:rPr lang="en-US" sz="800" b="1" dirty="0">
                <a:solidFill>
                  <a:srgbClr val="008A81"/>
                </a:solidFill>
                <a:latin typeface="Trebuchet MS" panose="020B0603020202020204" pitchFamily="34" charset="0"/>
              </a:rPr>
              <a:t>Dress Code:</a:t>
            </a:r>
          </a:p>
          <a:p>
            <a:pPr algn="just"/>
            <a:r>
              <a:rPr lang="en-US" sz="800" dirty="0">
                <a:solidFill>
                  <a:srgbClr val="008A81"/>
                </a:solidFill>
                <a:latin typeface="Trebuchet MS" panose="020B0603020202020204" pitchFamily="34" charset="0"/>
              </a:rPr>
              <a:t>For dinner gentlemen are required to wear casual long trousers or smart shorts, ladies to dress modestly.</a:t>
            </a:r>
          </a:p>
          <a:p>
            <a:pPr algn="just"/>
            <a:endParaRPr lang="en-GB" sz="800" b="1" dirty="0">
              <a:latin typeface="Trebuchet MS" panose="020B0603020202020204" pitchFamily="34" charset="0"/>
            </a:endParaRPr>
          </a:p>
          <a:p>
            <a:pPr algn="just"/>
            <a:r>
              <a:rPr lang="en-GB" sz="800" b="1" dirty="0">
                <a:solidFill>
                  <a:srgbClr val="008A81"/>
                </a:solidFill>
                <a:latin typeface="Trebuchet MS" panose="020B0603020202020204" pitchFamily="34" charset="0"/>
              </a:rPr>
              <a:t>A LA CARTE RESTAURANTS</a:t>
            </a:r>
            <a:endParaRPr lang="de-DE" sz="800" b="1" dirty="0">
              <a:solidFill>
                <a:srgbClr val="008A81"/>
              </a:solidFill>
              <a:latin typeface="Trebuchet MS" panose="020B0603020202020204" pitchFamily="34" charset="0"/>
            </a:endParaRPr>
          </a:p>
          <a:p>
            <a:pPr algn="just"/>
            <a:r>
              <a:rPr lang="en-US" sz="800" dirty="0">
                <a:latin typeface="Trebuchet MS" panose="020B0603020202020204" pitchFamily="34" charset="0"/>
              </a:rPr>
              <a:t>1 complimentary dinner per stay in one of the following a la carte restaurants:</a:t>
            </a:r>
            <a:r>
              <a:rPr lang="de-DE" sz="800" dirty="0">
                <a:latin typeface="Trebuchet MS" panose="020B0603020202020204" pitchFamily="34" charset="0"/>
              </a:rPr>
              <a:t> </a:t>
            </a:r>
            <a:r>
              <a:rPr lang="en-GB" sz="800" dirty="0">
                <a:latin typeface="Trebuchet MS" panose="020B0603020202020204" pitchFamily="34" charset="0"/>
              </a:rPr>
              <a:t>Nino’s, Amaya, Makai </a:t>
            </a:r>
            <a:r>
              <a:rPr lang="en-GB" sz="800" dirty="0" err="1">
                <a:latin typeface="Trebuchet MS" panose="020B0603020202020204" pitchFamily="34" charset="0"/>
              </a:rPr>
              <a:t>Tukai</a:t>
            </a:r>
            <a:r>
              <a:rPr lang="en-GB" sz="800" dirty="0">
                <a:latin typeface="Trebuchet MS" panose="020B0603020202020204" pitchFamily="34" charset="0"/>
              </a:rPr>
              <a:t>, </a:t>
            </a:r>
            <a:r>
              <a:rPr lang="en-GB" sz="800" dirty="0" err="1">
                <a:latin typeface="Trebuchet MS" panose="020B0603020202020204" pitchFamily="34" charset="0"/>
              </a:rPr>
              <a:t>Sofra</a:t>
            </a:r>
            <a:r>
              <a:rPr lang="en-GB" sz="800" dirty="0">
                <a:latin typeface="Trebuchet MS" panose="020B0603020202020204" pitchFamily="34" charset="0"/>
              </a:rPr>
              <a:t>, Beach Restaurant, The Grill or Aqua Restaurant. </a:t>
            </a:r>
          </a:p>
          <a:p>
            <a:pPr algn="just"/>
            <a:r>
              <a:rPr lang="en-US" sz="800" dirty="0">
                <a:latin typeface="Trebuchet MS" panose="020B0603020202020204" pitchFamily="34" charset="0"/>
              </a:rPr>
              <a:t>Restaurants are located within the heart of </a:t>
            </a:r>
            <a:r>
              <a:rPr lang="en-US" sz="800" dirty="0" err="1">
                <a:latin typeface="Trebuchet MS" panose="020B0603020202020204" pitchFamily="34" charset="0"/>
              </a:rPr>
              <a:t>Madinat</a:t>
            </a:r>
            <a:r>
              <a:rPr lang="en-US" sz="800" dirty="0">
                <a:latin typeface="Trebuchet MS" panose="020B0603020202020204" pitchFamily="34" charset="0"/>
              </a:rPr>
              <a:t> Makadi. Please use the touch screen in the lobby to make your reservations.   </a:t>
            </a:r>
          </a:p>
          <a:p>
            <a:pPr algn="just"/>
            <a:endParaRPr lang="de-DE" sz="800" dirty="0">
              <a:latin typeface="Trebuchet MS" panose="020B0603020202020204" pitchFamily="34" charset="0"/>
            </a:endParaRPr>
          </a:p>
          <a:p>
            <a:pPr algn="just"/>
            <a:r>
              <a:rPr lang="en-US" sz="800" b="1" dirty="0">
                <a:solidFill>
                  <a:srgbClr val="008A81"/>
                </a:solidFill>
                <a:latin typeface="Trebuchet MS" panose="020B0603020202020204" pitchFamily="34" charset="0"/>
              </a:rPr>
              <a:t>Allergies and dietary requirements – please notify Restaurant  Manager / Chef.</a:t>
            </a:r>
          </a:p>
          <a:p>
            <a:pPr algn="just"/>
            <a:endParaRPr lang="en-US" sz="800" b="1" dirty="0">
              <a:solidFill>
                <a:srgbClr val="002841"/>
              </a:solidFill>
              <a:latin typeface="Trebuchet MS" panose="020B0603020202020204" pitchFamily="34" charset="0"/>
            </a:endParaRPr>
          </a:p>
          <a:p>
            <a:pPr algn="just"/>
            <a:r>
              <a:rPr lang="en-US" sz="800" b="1" dirty="0">
                <a:solidFill>
                  <a:srgbClr val="008A81"/>
                </a:solidFill>
                <a:latin typeface="Trebuchet MS" panose="020B0603020202020204" pitchFamily="34" charset="0"/>
              </a:rPr>
              <a:t>ENVIRONMENTAL AWARENESS</a:t>
            </a:r>
            <a:endParaRPr lang="de-DE" sz="800" b="1" dirty="0">
              <a:solidFill>
                <a:srgbClr val="008A81"/>
              </a:solidFill>
              <a:latin typeface="Trebuchet MS" panose="020B0603020202020204" pitchFamily="34" charset="0"/>
            </a:endParaRPr>
          </a:p>
          <a:p>
            <a:pPr algn="just"/>
            <a:r>
              <a:rPr lang="en-US" sz="800" dirty="0">
                <a:latin typeface="Trebuchet MS" panose="020B0603020202020204" pitchFamily="34" charset="0"/>
              </a:rPr>
              <a:t>We are extremely concerned of our environment and as such make great efforts to support in all spheres wherever possible. For more information please refer to our environmental boards and TV information channel No.1.</a:t>
            </a:r>
          </a:p>
        </p:txBody>
      </p:sp>
      <p:sp>
        <p:nvSpPr>
          <p:cNvPr id="9" name="Textfeld 31"/>
          <p:cNvSpPr txBox="1"/>
          <p:nvPr/>
        </p:nvSpPr>
        <p:spPr>
          <a:xfrm>
            <a:off x="7915704" y="322397"/>
            <a:ext cx="4121621" cy="5793894"/>
          </a:xfrm>
          <a:prstGeom prst="rect">
            <a:avLst/>
          </a:prstGeom>
          <a:noFill/>
        </p:spPr>
        <p:txBody>
          <a:bodyPr wrap="square" lIns="0" tIns="0" rIns="0" bIns="0" rtlCol="0">
            <a:spAutoFit/>
          </a:bodyPr>
          <a:lstStyle/>
          <a:p>
            <a:r>
              <a:rPr lang="en-GB" sz="750" b="1" dirty="0">
                <a:solidFill>
                  <a:srgbClr val="008A81"/>
                </a:solidFill>
                <a:latin typeface="Trebuchet MS" panose="020B0603020202020204" pitchFamily="34" charset="0"/>
              </a:rPr>
              <a:t>SERVICES</a:t>
            </a:r>
            <a:r>
              <a:rPr lang="en-GB" sz="750" dirty="0">
                <a:solidFill>
                  <a:srgbClr val="008A81"/>
                </a:solidFill>
                <a:latin typeface="Trebuchet MS" panose="020B0603020202020204" pitchFamily="34" charset="0"/>
              </a:rPr>
              <a:t> </a:t>
            </a:r>
          </a:p>
          <a:p>
            <a:endParaRPr lang="en-GB" sz="750" dirty="0">
              <a:latin typeface="Trebuchet MS" panose="020B0603020202020204" pitchFamily="34" charset="0"/>
            </a:endParaRPr>
          </a:p>
          <a:p>
            <a:r>
              <a:rPr lang="en-US" sz="800" b="1" dirty="0">
                <a:solidFill>
                  <a:srgbClr val="008A81"/>
                </a:solidFill>
                <a:latin typeface="Trebuchet MS" panose="020B0603020202020204" pitchFamily="34" charset="0"/>
              </a:rPr>
              <a:t>Free of Charge</a:t>
            </a:r>
            <a:endParaRPr lang="de-DE" sz="800" dirty="0">
              <a:solidFill>
                <a:srgbClr val="008A81"/>
              </a:solidFill>
              <a:latin typeface="Trebuchet MS" panose="020B0603020202020204" pitchFamily="34" charset="0"/>
            </a:endParaRPr>
          </a:p>
          <a:p>
            <a:pPr indent="-171450">
              <a:buFont typeface="Arial" panose="020B0604020202020204" pitchFamily="34" charset="0"/>
              <a:buChar char="•"/>
            </a:pPr>
            <a:r>
              <a:rPr lang="en-US" sz="750" dirty="0">
                <a:latin typeface="Trebuchet MS" panose="020B0603020202020204" pitchFamily="34" charset="0"/>
              </a:rPr>
              <a:t>Upon request 1 day in advance book via reception:</a:t>
            </a:r>
          </a:p>
          <a:p>
            <a:pPr marL="628650" lvl="1" indent="-171450">
              <a:buFont typeface="Trebuchet MS" panose="020B0603020202020204" pitchFamily="34" charset="0"/>
              <a:buChar char="-"/>
            </a:pPr>
            <a:r>
              <a:rPr lang="en-US" sz="750" dirty="0">
                <a:latin typeface="Trebuchet MS" panose="020B0603020202020204" pitchFamily="34" charset="0"/>
              </a:rPr>
              <a:t>Wake up call</a:t>
            </a:r>
          </a:p>
          <a:p>
            <a:pPr marL="628650" lvl="1" indent="-171450">
              <a:buFont typeface="Trebuchet MS" panose="020B0603020202020204" pitchFamily="34" charset="0"/>
              <a:buChar char="-"/>
            </a:pPr>
            <a:r>
              <a:rPr lang="en-US" sz="750" dirty="0">
                <a:latin typeface="Trebuchet MS" panose="020B0603020202020204" pitchFamily="34" charset="0"/>
              </a:rPr>
              <a:t>Lunch/Breakfast box</a:t>
            </a:r>
          </a:p>
          <a:p>
            <a:pPr marL="628650" lvl="1" indent="-171450">
              <a:buFont typeface="Trebuchet MS" panose="020B0603020202020204" pitchFamily="34" charset="0"/>
              <a:buChar char="-"/>
            </a:pPr>
            <a:r>
              <a:rPr lang="en-GB" sz="750" dirty="0">
                <a:latin typeface="Trebuchet MS" panose="020B0603020202020204" pitchFamily="34" charset="0"/>
              </a:rPr>
              <a:t>Tennis court</a:t>
            </a:r>
            <a:r>
              <a:rPr lang="en-US" altLang="en-GB" sz="750" dirty="0">
                <a:latin typeface="Trebuchet MS" panose="020B0603020202020204" pitchFamily="34" charset="0"/>
              </a:rPr>
              <a:t> </a:t>
            </a:r>
            <a:r>
              <a:rPr lang="en-GB" sz="750" dirty="0">
                <a:latin typeface="Trebuchet MS" panose="020B0603020202020204" pitchFamily="34" charset="0"/>
              </a:rPr>
              <a:t> (Floodlight 10 </a:t>
            </a:r>
            <a:r>
              <a:rPr lang="en-US" altLang="en-GB" sz="750" dirty="0">
                <a:latin typeface="Trebuchet MS" panose="020B0603020202020204" pitchFamily="34" charset="0"/>
              </a:rPr>
              <a:t>Euros</a:t>
            </a:r>
            <a:r>
              <a:rPr lang="en-GB" sz="750" dirty="0">
                <a:latin typeface="Trebuchet MS" panose="020B0603020202020204" pitchFamily="34" charset="0"/>
              </a:rPr>
              <a:t>/h</a:t>
            </a:r>
            <a:r>
              <a:rPr lang="en-US" altLang="en-GB" sz="750" dirty="0">
                <a:latin typeface="Trebuchet MS" panose="020B0603020202020204" pitchFamily="34" charset="0"/>
              </a:rPr>
              <a:t>) </a:t>
            </a:r>
            <a:endParaRPr lang="en-GB" sz="750" dirty="0">
              <a:latin typeface="Trebuchet MS" panose="020B0603020202020204" pitchFamily="34" charset="0"/>
            </a:endParaRPr>
          </a:p>
          <a:p>
            <a:pPr marL="171450" indent="-171450">
              <a:buFont typeface="Arial" panose="020B0604020202020204" pitchFamily="34" charset="0"/>
              <a:buChar char="•"/>
            </a:pPr>
            <a:r>
              <a:rPr lang="en-GB" sz="750" dirty="0">
                <a:latin typeface="Trebuchet MS" panose="020B0603020202020204" pitchFamily="34" charset="0"/>
              </a:rPr>
              <a:t>Billiard  </a:t>
            </a:r>
            <a:r>
              <a:rPr lang="en-US" altLang="en-GB" sz="750" dirty="0">
                <a:latin typeface="Trebuchet MS" panose="020B0603020202020204" pitchFamily="34" charset="0"/>
              </a:rPr>
              <a:t>19:00-00:00</a:t>
            </a:r>
          </a:p>
          <a:p>
            <a:pPr marL="171450" indent="-171450">
              <a:buFont typeface="Arial" panose="020B0604020202020204" pitchFamily="34" charset="0"/>
              <a:buChar char="•"/>
            </a:pPr>
            <a:r>
              <a:rPr lang="en-US" altLang="en-GB" sz="750" dirty="0">
                <a:latin typeface="Trebuchet MS" panose="020B0603020202020204" pitchFamily="34" charset="0"/>
              </a:rPr>
              <a:t>Table tennis/Table Soccer</a:t>
            </a:r>
            <a:endParaRPr lang="en-GB" sz="750" dirty="0">
              <a:latin typeface="Trebuchet MS" panose="020B0603020202020204" pitchFamily="34" charset="0"/>
            </a:endParaRPr>
          </a:p>
          <a:p>
            <a:pPr marL="171450" lvl="0" indent="-171450">
              <a:buFont typeface="Arial" panose="020B0604020202020204" pitchFamily="34" charset="0"/>
              <a:buChar char="•"/>
            </a:pPr>
            <a:r>
              <a:rPr lang="en-US" altLang="en-GB" sz="750" dirty="0">
                <a:latin typeface="Trebuchet MS" panose="020B0603020202020204" pitchFamily="34" charset="0"/>
              </a:rPr>
              <a:t>Gym</a:t>
            </a:r>
            <a:r>
              <a:rPr lang="en-GB" sz="750" dirty="0">
                <a:latin typeface="Trebuchet MS" panose="020B0603020202020204" pitchFamily="34" charset="0"/>
              </a:rPr>
              <a:t>  </a:t>
            </a:r>
            <a:r>
              <a:rPr lang="en-GB" sz="750" dirty="0">
                <a:latin typeface="Trebuchet MS" panose="020B0603020202020204" pitchFamily="34" charset="0"/>
                <a:ea typeface="Calibri" panose="020F0502020204030204" pitchFamily="34" charset="0"/>
                <a:cs typeface="Arial" panose="020B0604020202020204" pitchFamily="34" charset="0"/>
              </a:rPr>
              <a:t>0</a:t>
            </a:r>
            <a:r>
              <a:rPr lang="en-US" altLang="en-GB" sz="750" dirty="0">
                <a:latin typeface="Trebuchet MS" panose="020B0603020202020204" pitchFamily="34" charset="0"/>
                <a:ea typeface="Calibri" panose="020F0502020204030204" pitchFamily="34" charset="0"/>
                <a:cs typeface="Arial" panose="020B0604020202020204" pitchFamily="34" charset="0"/>
              </a:rPr>
              <a:t>7</a:t>
            </a:r>
            <a:r>
              <a:rPr lang="en-GB" sz="750" dirty="0">
                <a:latin typeface="Trebuchet MS" panose="020B0603020202020204" pitchFamily="34" charset="0"/>
                <a:ea typeface="Calibri" panose="020F0502020204030204" pitchFamily="34" charset="0"/>
                <a:cs typeface="Arial" panose="020B0604020202020204" pitchFamily="34" charset="0"/>
              </a:rPr>
              <a:t>:00-</a:t>
            </a:r>
            <a:r>
              <a:rPr lang="en-US" altLang="en-GB" sz="750" dirty="0">
                <a:latin typeface="Trebuchet MS" panose="020B0603020202020204" pitchFamily="34" charset="0"/>
                <a:ea typeface="Calibri" panose="020F0502020204030204" pitchFamily="34" charset="0"/>
                <a:cs typeface="Arial" panose="020B0604020202020204" pitchFamily="34" charset="0"/>
              </a:rPr>
              <a:t>19</a:t>
            </a:r>
            <a:r>
              <a:rPr lang="en-GB" sz="750" dirty="0">
                <a:latin typeface="Trebuchet MS" panose="020B0603020202020204" pitchFamily="34" charset="0"/>
                <a:ea typeface="Calibri" panose="020F0502020204030204" pitchFamily="34" charset="0"/>
                <a:cs typeface="Arial" panose="020B0604020202020204" pitchFamily="34" charset="0"/>
              </a:rPr>
              <a:t>:00</a:t>
            </a:r>
          </a:p>
          <a:p>
            <a:pPr marL="171450" lvl="0" indent="-171450">
              <a:buFont typeface="Arial" panose="020B0604020202020204" pitchFamily="34" charset="0"/>
              <a:buChar char="•"/>
            </a:pPr>
            <a:r>
              <a:rPr lang="en-US" altLang="en-GB" sz="750" dirty="0">
                <a:latin typeface="Trebuchet MS" panose="020B0603020202020204" pitchFamily="34" charset="0"/>
                <a:ea typeface="Calibri" panose="020F0502020204030204" pitchFamily="34" charset="0"/>
                <a:cs typeface="Arial" panose="020B0604020202020204" pitchFamily="34" charset="0"/>
              </a:rPr>
              <a:t>Outdoor Jacuzzi 11:00-13:00 /15:00 till Sunset </a:t>
            </a:r>
            <a:endParaRPr lang="en-GB" sz="750" dirty="0">
              <a:latin typeface="Trebuchet MS" panose="020B0603020202020204" pitchFamily="34" charset="0"/>
              <a:ea typeface="Calibri" panose="020F0502020204030204" pitchFamily="34" charset="0"/>
              <a:cs typeface="Arial" panose="020B0604020202020204" pitchFamily="34" charset="0"/>
            </a:endParaRPr>
          </a:p>
          <a:p>
            <a:pPr marL="171450" indent="-171450">
              <a:buFont typeface="Arial" panose="020B0604020202020204" pitchFamily="34" charset="0"/>
              <a:buChar char="•"/>
            </a:pPr>
            <a:r>
              <a:rPr lang="en-GB" sz="750" dirty="0">
                <a:latin typeface="Trebuchet MS" panose="020B0603020202020204" pitchFamily="34" charset="0"/>
              </a:rPr>
              <a:t>ATMs are located in Souk Makadi, beside La </a:t>
            </a:r>
            <a:r>
              <a:rPr lang="en-GB" sz="750" dirty="0" err="1">
                <a:latin typeface="Trebuchet MS" panose="020B0603020202020204" pitchFamily="34" charset="0"/>
              </a:rPr>
              <a:t>Loca</a:t>
            </a:r>
            <a:r>
              <a:rPr lang="en-GB" sz="750" dirty="0">
                <a:latin typeface="Trebuchet MS" panose="020B0603020202020204" pitchFamily="34" charset="0"/>
              </a:rPr>
              <a:t> and in Jaz Aquaviva hotel</a:t>
            </a:r>
          </a:p>
          <a:p>
            <a:pPr marL="171450" indent="-171450">
              <a:buFont typeface="Arial" panose="020B0604020202020204" pitchFamily="34" charset="0"/>
              <a:buChar char="•"/>
            </a:pPr>
            <a:endParaRPr lang="en-GB" sz="750" dirty="0">
              <a:latin typeface="Trebuchet MS" panose="020B0603020202020204" pitchFamily="34" charset="0"/>
            </a:endParaRPr>
          </a:p>
          <a:p>
            <a:pPr algn="just"/>
            <a:r>
              <a:rPr lang="en-US" sz="800" dirty="0">
                <a:solidFill>
                  <a:srgbClr val="008A81"/>
                </a:solidFill>
                <a:latin typeface="Trebuchet MS" panose="020B0603020202020204" pitchFamily="34" charset="0"/>
              </a:rPr>
              <a:t> </a:t>
            </a:r>
            <a:r>
              <a:rPr lang="en-US" sz="800" b="1" dirty="0">
                <a:solidFill>
                  <a:srgbClr val="008A81"/>
                </a:solidFill>
                <a:latin typeface="Trebuchet MS" panose="020B0603020202020204" pitchFamily="34" charset="0"/>
              </a:rPr>
              <a:t>Sport &amp; Entertainment</a:t>
            </a:r>
          </a:p>
          <a:p>
            <a:pPr marL="171450" indent="-171450" algn="just">
              <a:buFont typeface="Arial" panose="020B0604020202020204" pitchFamily="34" charset="0"/>
              <a:buChar char="•"/>
            </a:pPr>
            <a:r>
              <a:rPr lang="en-US" sz="750" dirty="0">
                <a:latin typeface="Trebuchet MS" panose="020B0603020202020204" pitchFamily="34" charset="0"/>
              </a:rPr>
              <a:t>Various daytime activities 10:00-12:30 and 15:00-17:00</a:t>
            </a:r>
          </a:p>
          <a:p>
            <a:pPr marL="171450" indent="-171450" algn="just">
              <a:buFont typeface="Arial" panose="020B0604020202020204" pitchFamily="34" charset="0"/>
              <a:buChar char="•"/>
            </a:pPr>
            <a:r>
              <a:rPr lang="en-US" sz="750" dirty="0">
                <a:latin typeface="Trebuchet MS" panose="020B0603020202020204" pitchFamily="34" charset="0"/>
              </a:rPr>
              <a:t>Daily evening show acts and live performances</a:t>
            </a:r>
          </a:p>
          <a:p>
            <a:pPr algn="just"/>
            <a:r>
              <a:rPr lang="en-GB" sz="750" dirty="0">
                <a:latin typeface="Trebuchet MS" panose="020B0603020202020204" pitchFamily="34" charset="0"/>
              </a:rPr>
              <a:t>     Please refer to info boards for a full breakdown. </a:t>
            </a:r>
          </a:p>
          <a:p>
            <a:pPr algn="just"/>
            <a:endParaRPr lang="en-GB" sz="750" dirty="0">
              <a:latin typeface="Trebuchet MS" panose="020B0603020202020204" pitchFamily="34" charset="0"/>
            </a:endParaRPr>
          </a:p>
          <a:p>
            <a:pPr algn="just"/>
            <a:r>
              <a:rPr lang="en-US" sz="800" b="1" dirty="0" err="1">
                <a:solidFill>
                  <a:srgbClr val="008A81"/>
                </a:solidFill>
                <a:latin typeface="Trebuchet MS" panose="020B0603020202020204" pitchFamily="34" charset="0"/>
              </a:rPr>
              <a:t>Jazy</a:t>
            </a:r>
            <a:r>
              <a:rPr lang="en-US" sz="800" b="1" dirty="0">
                <a:solidFill>
                  <a:srgbClr val="008A81"/>
                </a:solidFill>
                <a:latin typeface="Trebuchet MS" panose="020B0603020202020204" pitchFamily="34" charset="0"/>
              </a:rPr>
              <a:t> Kids Club</a:t>
            </a:r>
          </a:p>
          <a:p>
            <a:r>
              <a:rPr lang="en-US" sz="750" dirty="0">
                <a:latin typeface="Trebuchet MS" panose="020B0603020202020204" pitchFamily="34" charset="0"/>
              </a:rPr>
              <a:t>Our </a:t>
            </a:r>
            <a:r>
              <a:rPr lang="en-US" sz="750" dirty="0" err="1">
                <a:latin typeface="Trebuchet MS" panose="020B0603020202020204" pitchFamily="34" charset="0"/>
              </a:rPr>
              <a:t>Jazy</a:t>
            </a:r>
            <a:r>
              <a:rPr lang="en-US" sz="750" dirty="0">
                <a:latin typeface="Trebuchet MS" panose="020B0603020202020204" pitchFamily="34" charset="0"/>
              </a:rPr>
              <a:t> Kids Club open 10:00-12:30 and 15:00-17:00 for children from 4 to 12 </a:t>
            </a:r>
            <a:r>
              <a:rPr lang="en-US" sz="750" dirty="0" err="1">
                <a:latin typeface="Trebuchet MS" panose="020B0603020202020204" pitchFamily="34" charset="0"/>
              </a:rPr>
              <a:t>y.o</a:t>
            </a:r>
            <a:r>
              <a:rPr lang="en-US" sz="750" dirty="0">
                <a:latin typeface="Trebuchet MS" panose="020B0603020202020204" pitchFamily="34" charset="0"/>
              </a:rPr>
              <a:t>. Kids Disco at 20:00 at the Lobby Terrace.</a:t>
            </a:r>
          </a:p>
          <a:p>
            <a:pPr algn="just"/>
            <a:endParaRPr lang="en-GB" sz="750" b="1" dirty="0" smtClean="0">
              <a:latin typeface="Trebuchet MS" panose="020B0603020202020204" pitchFamily="34" charset="0"/>
            </a:endParaRPr>
          </a:p>
          <a:p>
            <a:pPr algn="just"/>
            <a:r>
              <a:rPr lang="en-GB" sz="800" b="1" dirty="0" smtClean="0">
                <a:solidFill>
                  <a:srgbClr val="008A81"/>
                </a:solidFill>
                <a:latin typeface="Trebuchet MS" panose="020B0603020202020204" pitchFamily="34" charset="0"/>
              </a:rPr>
              <a:t>Extra </a:t>
            </a:r>
            <a:r>
              <a:rPr lang="en-GB" sz="800" b="1" dirty="0">
                <a:solidFill>
                  <a:srgbClr val="008A81"/>
                </a:solidFill>
                <a:latin typeface="Trebuchet MS" panose="020B0603020202020204" pitchFamily="34" charset="0"/>
              </a:rPr>
              <a:t>Charge</a:t>
            </a:r>
          </a:p>
          <a:p>
            <a:pPr marL="171450" indent="-171450">
              <a:buFont typeface="Arial" panose="020B0604020202020204" pitchFamily="34" charset="0"/>
              <a:buChar char="•"/>
            </a:pPr>
            <a:r>
              <a:rPr lang="en-GB" sz="750" dirty="0">
                <a:latin typeface="Trebuchet MS" panose="020B0603020202020204" pitchFamily="34" charset="0"/>
              </a:rPr>
              <a:t>Minibar: Please notice the minibar list in your room</a:t>
            </a:r>
          </a:p>
          <a:p>
            <a:pPr marL="171450" indent="-171450">
              <a:buFont typeface="Arial" panose="020B0604020202020204" pitchFamily="34" charset="0"/>
              <a:buChar char="•"/>
            </a:pPr>
            <a:r>
              <a:rPr lang="en-US" altLang="en-GB" sz="750" dirty="0">
                <a:latin typeface="Trebuchet MS" panose="020B0603020202020204" pitchFamily="34" charset="0"/>
              </a:rPr>
              <a:t>Laundry </a:t>
            </a:r>
            <a:endParaRPr lang="de-DE" sz="750" dirty="0">
              <a:latin typeface="Trebuchet MS" panose="020B0603020202020204" pitchFamily="34" charset="0"/>
            </a:endParaRPr>
          </a:p>
          <a:p>
            <a:pPr marL="171450" indent="-171450">
              <a:buFont typeface="Arial" panose="020B0604020202020204" pitchFamily="34" charset="0"/>
              <a:buChar char="•"/>
            </a:pPr>
            <a:r>
              <a:rPr lang="en-GB" sz="750" dirty="0">
                <a:latin typeface="Trebuchet MS" panose="020B0603020202020204" pitchFamily="34" charset="0"/>
              </a:rPr>
              <a:t>Limousine service</a:t>
            </a:r>
          </a:p>
          <a:p>
            <a:pPr marL="171450" indent="-171450">
              <a:buFont typeface="Arial" panose="020B0604020202020204" pitchFamily="34" charset="0"/>
              <a:buChar char="•"/>
            </a:pPr>
            <a:r>
              <a:rPr lang="en-GB" sz="750" dirty="0">
                <a:latin typeface="Trebuchet MS" panose="020B0603020202020204" pitchFamily="34" charset="0"/>
              </a:rPr>
              <a:t>El Shisha </a:t>
            </a:r>
            <a:r>
              <a:rPr lang="en-GB" sz="750" dirty="0" smtClean="0">
                <a:latin typeface="Trebuchet MS" panose="020B0603020202020204" pitchFamily="34" charset="0"/>
              </a:rPr>
              <a:t>Corner ( from 12:00 – 00:00 ) </a:t>
            </a:r>
            <a:endParaRPr lang="en-GB" sz="750" dirty="0">
              <a:latin typeface="Trebuchet MS" panose="020B0603020202020204" pitchFamily="34" charset="0"/>
            </a:endParaRPr>
          </a:p>
          <a:p>
            <a:pPr marL="171450" indent="-171450">
              <a:buFont typeface="Arial" panose="020B0604020202020204" pitchFamily="34" charset="0"/>
              <a:buChar char="•"/>
            </a:pPr>
            <a:r>
              <a:rPr lang="en-US" sz="750" smtClean="0">
                <a:latin typeface="Trebuchet MS" panose="020B0603020202020204" pitchFamily="34" charset="0"/>
              </a:rPr>
              <a:t>Doctor(10:00-13:00 and 18:00-20:00) </a:t>
            </a:r>
            <a:r>
              <a:rPr lang="en-US" sz="750" dirty="0">
                <a:latin typeface="Trebuchet MS" panose="020B0603020202020204" pitchFamily="34" charset="0"/>
              </a:rPr>
              <a:t>and Pharmacy</a:t>
            </a:r>
          </a:p>
          <a:p>
            <a:pPr marL="171450" indent="-171450">
              <a:buFont typeface="Arial" panose="020B0604020202020204" pitchFamily="34" charset="0"/>
              <a:buChar char="•"/>
            </a:pPr>
            <a:r>
              <a:rPr lang="en-US" sz="750" dirty="0">
                <a:latin typeface="Trebuchet MS" panose="020B0603020202020204" pitchFamily="34" charset="0"/>
              </a:rPr>
              <a:t>Makadi Water World Aqua park (Please contact the reception for free voucher) </a:t>
            </a:r>
          </a:p>
          <a:p>
            <a:pPr marL="171450" indent="-171450">
              <a:buFont typeface="Arial" panose="020B0604020202020204" pitchFamily="34" charset="0"/>
              <a:buChar char="•"/>
            </a:pPr>
            <a:r>
              <a:rPr lang="en-US" sz="750" dirty="0" smtClean="0">
                <a:latin typeface="Trebuchet MS" panose="020B0603020202020204" pitchFamily="34" charset="0"/>
              </a:rPr>
              <a:t>Mividaspa</a:t>
            </a:r>
            <a:endParaRPr lang="de-DE" sz="750" dirty="0">
              <a:latin typeface="Trebuchet MS" panose="020B0603020202020204" pitchFamily="34" charset="0"/>
            </a:endParaRPr>
          </a:p>
          <a:p>
            <a:pPr marL="171450" indent="-171450">
              <a:buFont typeface="Arial" panose="020B0604020202020204" pitchFamily="34" charset="0"/>
              <a:buChar char="•"/>
            </a:pPr>
            <a:r>
              <a:rPr lang="en-GB" sz="750" dirty="0">
                <a:latin typeface="Trebuchet MS" panose="020B0603020202020204" pitchFamily="34" charset="0"/>
              </a:rPr>
              <a:t>Diving </a:t>
            </a:r>
            <a:r>
              <a:rPr lang="en-GB" sz="750" dirty="0" err="1">
                <a:latin typeface="Trebuchet MS" panose="020B0603020202020204" pitchFamily="34" charset="0"/>
              </a:rPr>
              <a:t>center</a:t>
            </a:r>
            <a:r>
              <a:rPr lang="en-GB" sz="750" dirty="0">
                <a:latin typeface="Trebuchet MS" panose="020B0603020202020204" pitchFamily="34" charset="0"/>
              </a:rPr>
              <a:t>, surf </a:t>
            </a:r>
            <a:r>
              <a:rPr lang="en-GB" sz="750" dirty="0" err="1">
                <a:latin typeface="Trebuchet MS" panose="020B0603020202020204" pitchFamily="34" charset="0"/>
              </a:rPr>
              <a:t>center</a:t>
            </a:r>
            <a:r>
              <a:rPr lang="en-GB" sz="750" dirty="0">
                <a:latin typeface="Trebuchet MS" panose="020B0603020202020204" pitchFamily="34" charset="0"/>
              </a:rPr>
              <a:t> and water sports</a:t>
            </a:r>
          </a:p>
          <a:p>
            <a:pPr marL="171450" indent="-171450">
              <a:buFont typeface="Arial" panose="020B0604020202020204" pitchFamily="34" charset="0"/>
              <a:buChar char="•"/>
            </a:pPr>
            <a:r>
              <a:rPr lang="en-GB" sz="750" dirty="0">
                <a:latin typeface="Trebuchet MS" panose="020B0603020202020204" pitchFamily="34" charset="0"/>
              </a:rPr>
              <a:t>Golf </a:t>
            </a:r>
            <a:r>
              <a:rPr lang="en-US" altLang="en-GB" sz="750" dirty="0">
                <a:latin typeface="Trebuchet MS" panose="020B0603020202020204" pitchFamily="34" charset="0"/>
              </a:rPr>
              <a:t>:  A superb 18 hole championship golf course, a fun 9 hole par 3 course, plus excellent training facilities .</a:t>
            </a:r>
          </a:p>
          <a:p>
            <a:pPr marL="171450" indent="-171450">
              <a:buFont typeface="Arial" panose="020B0604020202020204" pitchFamily="34" charset="0"/>
              <a:buChar char="•"/>
            </a:pPr>
            <a:endParaRPr lang="en-GB" sz="750" dirty="0">
              <a:latin typeface="Trebuchet MS" panose="020B0603020202020204" pitchFamily="34" charset="0"/>
            </a:endParaRPr>
          </a:p>
          <a:p>
            <a:pPr algn="just"/>
            <a:r>
              <a:rPr lang="en-GB" sz="800" b="1" dirty="0">
                <a:solidFill>
                  <a:srgbClr val="008A81"/>
                </a:solidFill>
                <a:latin typeface="Trebuchet MS" panose="020B0603020202020204" pitchFamily="34" charset="0"/>
              </a:rPr>
              <a:t>TAKE CARE</a:t>
            </a:r>
          </a:p>
          <a:p>
            <a:pPr marL="171450" indent="-171450" algn="just">
              <a:buFont typeface="Arial" panose="020B0604020202020204" pitchFamily="34" charset="0"/>
              <a:buChar char="•"/>
            </a:pPr>
            <a:r>
              <a:rPr lang="en-GB" sz="750" dirty="0">
                <a:latin typeface="Trebuchet MS" panose="020B0603020202020204" pitchFamily="34" charset="0"/>
              </a:rPr>
              <a:t>Avoid direct sunlight especially between 11:00-15:00. Temperatures can reach 45+, which might cause burns and severe dehydration.</a:t>
            </a:r>
          </a:p>
          <a:p>
            <a:pPr marL="171450" indent="-171450" algn="just">
              <a:buFont typeface="Arial" panose="020B0604020202020204" pitchFamily="34" charset="0"/>
              <a:buChar char="•"/>
            </a:pPr>
            <a:r>
              <a:rPr lang="en-GB" sz="750" dirty="0">
                <a:latin typeface="Trebuchet MS" panose="020B0603020202020204" pitchFamily="34" charset="0"/>
              </a:rPr>
              <a:t>Drink water continuously throughout the day. Water is provided in all hotel bars. Dehydration causes upset stomach, dizziness, nausea and headaches.</a:t>
            </a:r>
            <a:endParaRPr lang="de-DE" sz="750" dirty="0">
              <a:latin typeface="Trebuchet MS" panose="020B0603020202020204" pitchFamily="34" charset="0"/>
            </a:endParaRPr>
          </a:p>
          <a:p>
            <a:pPr marL="171450" indent="-171450" algn="just">
              <a:buFont typeface="Arial" panose="020B0604020202020204" pitchFamily="34" charset="0"/>
              <a:buChar char="•"/>
            </a:pPr>
            <a:r>
              <a:rPr lang="en-US" sz="750" dirty="0">
                <a:latin typeface="Trebuchet MS" panose="020B0603020202020204" pitchFamily="34" charset="0"/>
              </a:rPr>
              <a:t>Always use sunscreen with sunblock to avoid sunburns. Wear a headgear when explored to the sun.</a:t>
            </a:r>
          </a:p>
          <a:p>
            <a:pPr marL="171450" indent="-171450" algn="just">
              <a:buFont typeface="Arial" panose="020B0604020202020204" pitchFamily="34" charset="0"/>
              <a:buChar char="•"/>
            </a:pPr>
            <a:r>
              <a:rPr lang="en-US" sz="750" dirty="0">
                <a:latin typeface="Trebuchet MS" panose="020B0603020202020204" pitchFamily="34" charset="0"/>
              </a:rPr>
              <a:t>Avoid sudden changes in temperature (from warm to cold and vice versa). Give your body a few minutes to get used to the new temperature. Sudden</a:t>
            </a:r>
            <a:r>
              <a:rPr lang="en-GB" sz="750" dirty="0">
                <a:latin typeface="Trebuchet MS" panose="020B0603020202020204" pitchFamily="34" charset="0"/>
              </a:rPr>
              <a:t> temperature changes can cause health issues, p</a:t>
            </a:r>
            <a:r>
              <a:rPr lang="en-US" sz="750" dirty="0">
                <a:latin typeface="Trebuchet MS" panose="020B0603020202020204" pitchFamily="34" charset="0"/>
              </a:rPr>
              <a:t>lease do not make your air conditioning in the room colder than 25 degrees.</a:t>
            </a:r>
          </a:p>
          <a:p>
            <a:pPr marL="171450" indent="-171450" algn="just">
              <a:buFont typeface="Arial" panose="020B0604020202020204" pitchFamily="34" charset="0"/>
              <a:buChar char="•"/>
            </a:pPr>
            <a:r>
              <a:rPr lang="en-US" sz="750" dirty="0">
                <a:latin typeface="Trebuchet MS" panose="020B0603020202020204" pitchFamily="34" charset="0"/>
              </a:rPr>
              <a:t>Please note that due to fire regulations, smoking of hookahs / shisha in the room is not allowed.</a:t>
            </a:r>
            <a:endParaRPr lang="de-DE" sz="750" dirty="0">
              <a:latin typeface="Trebuchet MS" panose="020B0603020202020204" pitchFamily="34" charset="0"/>
            </a:endParaRPr>
          </a:p>
          <a:p>
            <a:pPr marL="171450" indent="-171450" algn="just">
              <a:buFont typeface="Arial" panose="020B0604020202020204" pitchFamily="34" charset="0"/>
              <a:buChar char="•"/>
            </a:pPr>
            <a:r>
              <a:rPr lang="en-US" sz="750" dirty="0">
                <a:latin typeface="Trebuchet MS" panose="020B0603020202020204" pitchFamily="34" charset="0"/>
              </a:rPr>
              <a:t>The use of third-party providers outside the hotel (e.g. shops, limousines, etc.) is at your own responsibility.</a:t>
            </a:r>
          </a:p>
        </p:txBody>
      </p:sp>
      <p:pic>
        <p:nvPicPr>
          <p:cNvPr id="12" name="image11.png"/>
          <p:cNvPicPr/>
          <p:nvPr/>
        </p:nvPicPr>
        <p:blipFill>
          <a:blip r:embed="rId2" cstate="print"/>
          <a:stretch>
            <a:fillRect/>
          </a:stretch>
        </p:blipFill>
        <p:spPr>
          <a:xfrm>
            <a:off x="5837853" y="6354349"/>
            <a:ext cx="522004" cy="460825"/>
          </a:xfrm>
          <a:prstGeom prst="rect">
            <a:avLst/>
          </a:prstGeom>
        </p:spPr>
      </p:pic>
      <p:cxnSp>
        <p:nvCxnSpPr>
          <p:cNvPr id="13" name="Straight Connector 12"/>
          <p:cNvCxnSpPr/>
          <p:nvPr/>
        </p:nvCxnSpPr>
        <p:spPr>
          <a:xfrm>
            <a:off x="0" y="6242820"/>
            <a:ext cx="12192000" cy="0"/>
          </a:xfrm>
          <a:prstGeom prst="line">
            <a:avLst/>
          </a:prstGeom>
          <a:ln>
            <a:solidFill>
              <a:srgbClr val="008A8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41683024"/>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482</TotalTime>
  <Words>701</Words>
  <Application>Microsoft Office PowerPoint</Application>
  <PresentationFormat>Widescreen</PresentationFormat>
  <Paragraphs>113</Paragraphs>
  <Slides>2</Slides>
  <Notes>1</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vt:i4>
      </vt:variant>
    </vt:vector>
  </HeadingPairs>
  <TitlesOfParts>
    <vt:vector size="8" baseType="lpstr">
      <vt:lpstr>Arial</vt:lpstr>
      <vt:lpstr>Calibri</vt:lpstr>
      <vt:lpstr>Calibri Light</vt:lpstr>
      <vt:lpstr>Trebuchet MS</vt:lpstr>
      <vt:lpstr>TUITypeLight</vt:lpstr>
      <vt:lpstr>Office Theme</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Mario Magdy</dc:creator>
  <cp:lastModifiedBy>FO Makadina</cp:lastModifiedBy>
  <cp:revision>37</cp:revision>
  <dcterms:created xsi:type="dcterms:W3CDTF">2023-08-13T07:20:12Z</dcterms:created>
  <dcterms:modified xsi:type="dcterms:W3CDTF">2024-08-27T15:41:44Z</dcterms:modified>
</cp:coreProperties>
</file>